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5-1.png>
</file>

<file path=ppt/media/image-5-2.png>
</file>

<file path=ppt/media/image-5-3.png>
</file>

<file path=ppt/media/image-5-4.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595360" y="0"/>
            <a:ext cx="6035040" cy="8229600"/>
          </a:xfrm>
          <a:prstGeom prst="rect">
            <a:avLst/>
          </a:prstGeom>
        </p:spPr>
      </p:pic>
      <p:sp>
        <p:nvSpPr>
          <p:cNvPr id="3" name="Text 0"/>
          <p:cNvSpPr/>
          <p:nvPr/>
        </p:nvSpPr>
        <p:spPr>
          <a:xfrm>
            <a:off x="793790" y="707112"/>
            <a:ext cx="7556421" cy="2126337"/>
          </a:xfrm>
          <a:prstGeom prst="rect">
            <a:avLst/>
          </a:prstGeom>
          <a:noFill/>
          <a:ln/>
        </p:spPr>
        <p:txBody>
          <a:bodyPr wrap="square" lIns="0" tIns="0" rIns="0" bIns="0" rtlCol="0" anchor="t"/>
          <a:lstStyle/>
          <a:p>
            <a:pPr indent="0" marL="0">
              <a:lnSpc>
                <a:spcPts val="5550"/>
              </a:lnSpc>
              <a:buNone/>
            </a:pPr>
            <a:r>
              <a:rPr lang="en-US" sz="4450" b="1" dirty="0">
                <a:solidFill>
                  <a:srgbClr val="3257B8"/>
                </a:solidFill>
                <a:latin typeface="Inter Bold" pitchFamily="34" charset="0"/>
                <a:ea typeface="Inter Bold" pitchFamily="34" charset="-122"/>
                <a:cs typeface="Inter Bold" pitchFamily="34" charset="-120"/>
              </a:rPr>
              <a:t>Advanced Pothole Detection for Autonomous Vehicles</a:t>
            </a:r>
            <a:endParaRPr lang="en-US" sz="4450" dirty="0"/>
          </a:p>
        </p:txBody>
      </p:sp>
      <p:sp>
        <p:nvSpPr>
          <p:cNvPr id="4" name="Text 1"/>
          <p:cNvSpPr/>
          <p:nvPr/>
        </p:nvSpPr>
        <p:spPr>
          <a:xfrm>
            <a:off x="793790" y="3173611"/>
            <a:ext cx="7556421" cy="725805"/>
          </a:xfrm>
          <a:prstGeom prst="rect">
            <a:avLst/>
          </a:prstGeom>
          <a:noFill/>
          <a:ln/>
        </p:spPr>
        <p:txBody>
          <a:bodyPr wrap="square" lIns="0" tIns="0" rIns="0" bIns="0" rtlCol="0" anchor="t"/>
          <a:lstStyle/>
          <a:p>
            <a:pPr indent="0" marL="0">
              <a:lnSpc>
                <a:spcPts val="2850"/>
              </a:lnSpc>
              <a:buNone/>
            </a:pPr>
            <a:r>
              <a:rPr lang="en-US" sz="1750" dirty="0">
                <a:solidFill>
                  <a:srgbClr val="15213F"/>
                </a:solidFill>
                <a:latin typeface="Inter" pitchFamily="34" charset="0"/>
                <a:ea typeface="Inter" pitchFamily="34" charset="-122"/>
                <a:cs typeface="Inter" pitchFamily="34" charset="-120"/>
              </a:rPr>
              <a:t>Leveraging Computer Vision and Machine Learning for Enhanced Road Safety.</a:t>
            </a:r>
            <a:endParaRPr lang="en-US" sz="1750" dirty="0"/>
          </a:p>
        </p:txBody>
      </p:sp>
      <p:sp>
        <p:nvSpPr>
          <p:cNvPr id="5" name="Text 2"/>
          <p:cNvSpPr/>
          <p:nvPr/>
        </p:nvSpPr>
        <p:spPr>
          <a:xfrm>
            <a:off x="793790" y="4154567"/>
            <a:ext cx="7556421" cy="362903"/>
          </a:xfrm>
          <a:prstGeom prst="rect">
            <a:avLst/>
          </a:prstGeom>
          <a:noFill/>
          <a:ln/>
        </p:spPr>
        <p:txBody>
          <a:bodyPr wrap="none" lIns="0" tIns="0" rIns="0" bIns="0" rtlCol="0" anchor="t"/>
          <a:lstStyle/>
          <a:p>
            <a:pPr indent="0" marL="0">
              <a:lnSpc>
                <a:spcPts val="2850"/>
              </a:lnSpc>
              <a:buNone/>
            </a:pPr>
            <a:r>
              <a:rPr lang="en-US" sz="1750" dirty="0">
                <a:solidFill>
                  <a:srgbClr val="15213F"/>
                </a:solidFill>
                <a:latin typeface="Inter" pitchFamily="34" charset="0"/>
                <a:ea typeface="Inter" pitchFamily="34" charset="-122"/>
                <a:cs typeface="Inter" pitchFamily="34" charset="-120"/>
              </a:rPr>
              <a:t>TEAM:</a:t>
            </a:r>
            <a:endParaRPr lang="en-US" sz="1750" dirty="0"/>
          </a:p>
        </p:txBody>
      </p:sp>
      <p:sp>
        <p:nvSpPr>
          <p:cNvPr id="6" name="Text 3"/>
          <p:cNvSpPr/>
          <p:nvPr/>
        </p:nvSpPr>
        <p:spPr>
          <a:xfrm>
            <a:off x="793790" y="4772620"/>
            <a:ext cx="75564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5213F"/>
                </a:solidFill>
                <a:latin typeface="Inter" pitchFamily="34" charset="0"/>
                <a:ea typeface="Inter" pitchFamily="34" charset="-122"/>
                <a:cs typeface="Inter" pitchFamily="34" charset="-120"/>
              </a:rPr>
              <a:t>P.VIVEK REDDY -SE22UARI122</a:t>
            </a:r>
            <a:endParaRPr lang="en-US" sz="1750" dirty="0"/>
          </a:p>
        </p:txBody>
      </p:sp>
      <p:sp>
        <p:nvSpPr>
          <p:cNvPr id="7" name="Text 4"/>
          <p:cNvSpPr/>
          <p:nvPr/>
        </p:nvSpPr>
        <p:spPr>
          <a:xfrm>
            <a:off x="793790" y="5214818"/>
            <a:ext cx="75564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5213F"/>
                </a:solidFill>
                <a:latin typeface="Inter" pitchFamily="34" charset="0"/>
                <a:ea typeface="Inter" pitchFamily="34" charset="-122"/>
                <a:cs typeface="Inter" pitchFamily="34" charset="-120"/>
              </a:rPr>
              <a:t>P.SAI SARVANI -SE22UARI127</a:t>
            </a:r>
            <a:endParaRPr lang="en-US" sz="1750" dirty="0"/>
          </a:p>
        </p:txBody>
      </p:sp>
      <p:sp>
        <p:nvSpPr>
          <p:cNvPr id="8" name="Text 5"/>
          <p:cNvSpPr/>
          <p:nvPr/>
        </p:nvSpPr>
        <p:spPr>
          <a:xfrm>
            <a:off x="793790" y="5657017"/>
            <a:ext cx="75564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5213F"/>
                </a:solidFill>
                <a:latin typeface="Inter" pitchFamily="34" charset="0"/>
                <a:ea typeface="Inter" pitchFamily="34" charset="-122"/>
                <a:cs typeface="Inter" pitchFamily="34" charset="-120"/>
              </a:rPr>
              <a:t>P.VARSHIKA -SE22UARI124</a:t>
            </a:r>
            <a:endParaRPr lang="en-US" sz="1750" dirty="0"/>
          </a:p>
        </p:txBody>
      </p:sp>
      <p:sp>
        <p:nvSpPr>
          <p:cNvPr id="9" name="Text 6"/>
          <p:cNvSpPr/>
          <p:nvPr/>
        </p:nvSpPr>
        <p:spPr>
          <a:xfrm>
            <a:off x="793790" y="6099215"/>
            <a:ext cx="75564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5213F"/>
                </a:solidFill>
                <a:latin typeface="Inter" pitchFamily="34" charset="0"/>
                <a:ea typeface="Inter" pitchFamily="34" charset="-122"/>
                <a:cs typeface="Inter" pitchFamily="34" charset="-120"/>
              </a:rPr>
              <a:t>N.VIGNESH -SE22UARI108</a:t>
            </a:r>
            <a:endParaRPr lang="en-US" sz="1750" dirty="0"/>
          </a:p>
        </p:txBody>
      </p:sp>
      <p:sp>
        <p:nvSpPr>
          <p:cNvPr id="10" name="Text 7"/>
          <p:cNvSpPr/>
          <p:nvPr/>
        </p:nvSpPr>
        <p:spPr>
          <a:xfrm>
            <a:off x="793790" y="6541413"/>
            <a:ext cx="75564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5213F"/>
                </a:solidFill>
                <a:latin typeface="Inter" pitchFamily="34" charset="0"/>
                <a:ea typeface="Inter" pitchFamily="34" charset="-122"/>
                <a:cs typeface="Inter" pitchFamily="34" charset="-120"/>
              </a:rPr>
              <a:t>N.SHIVANI -SE22UARI109</a:t>
            </a:r>
            <a:endParaRPr lang="en-US" sz="1750" dirty="0"/>
          </a:p>
        </p:txBody>
      </p:sp>
      <p:sp>
        <p:nvSpPr>
          <p:cNvPr id="11" name="Text 8"/>
          <p:cNvSpPr/>
          <p:nvPr/>
        </p:nvSpPr>
        <p:spPr>
          <a:xfrm>
            <a:off x="793790" y="7159466"/>
            <a:ext cx="7556421"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3700701" y="594479"/>
            <a:ext cx="7228999" cy="675680"/>
          </a:xfrm>
          <a:prstGeom prst="rect">
            <a:avLst/>
          </a:prstGeom>
          <a:noFill/>
          <a:ln/>
        </p:spPr>
        <p:txBody>
          <a:bodyPr wrap="none" lIns="0" tIns="0" rIns="0" bIns="0" rtlCol="0" anchor="t"/>
          <a:lstStyle/>
          <a:p>
            <a:pPr algn="ctr" indent="0" marL="0">
              <a:lnSpc>
                <a:spcPts val="5300"/>
              </a:lnSpc>
              <a:buNone/>
            </a:pPr>
            <a:r>
              <a:rPr lang="en-US" sz="4250" b="1" dirty="0">
                <a:solidFill>
                  <a:srgbClr val="3257B8"/>
                </a:solidFill>
                <a:latin typeface="Inter Bold" pitchFamily="34" charset="0"/>
                <a:ea typeface="Inter Bold" pitchFamily="34" charset="-122"/>
                <a:cs typeface="Inter Bold" pitchFamily="34" charset="-120"/>
              </a:rPr>
              <a:t>Research and Development</a:t>
            </a:r>
            <a:endParaRPr lang="en-US" sz="4250" dirty="0"/>
          </a:p>
        </p:txBody>
      </p:sp>
      <p:sp>
        <p:nvSpPr>
          <p:cNvPr id="3" name="Text 1"/>
          <p:cNvSpPr/>
          <p:nvPr/>
        </p:nvSpPr>
        <p:spPr>
          <a:xfrm>
            <a:off x="756642" y="1594366"/>
            <a:ext cx="3036570" cy="337780"/>
          </a:xfrm>
          <a:prstGeom prst="rect">
            <a:avLst/>
          </a:prstGeom>
          <a:noFill/>
          <a:ln/>
        </p:spPr>
        <p:txBody>
          <a:bodyPr wrap="none" lIns="0" tIns="0" rIns="0" bIns="0" rtlCol="0" anchor="t"/>
          <a:lstStyle/>
          <a:p>
            <a:pPr indent="0" marL="0">
              <a:lnSpc>
                <a:spcPts val="2650"/>
              </a:lnSpc>
              <a:buNone/>
            </a:pPr>
            <a:r>
              <a:rPr lang="en-US" sz="2100" b="1" dirty="0">
                <a:solidFill>
                  <a:srgbClr val="3257B8"/>
                </a:solidFill>
                <a:latin typeface="Inter Bold" pitchFamily="34" charset="0"/>
                <a:ea typeface="Inter Bold" pitchFamily="34" charset="-122"/>
                <a:cs typeface="Inter Bold" pitchFamily="34" charset="-120"/>
              </a:rPr>
              <a:t>Future Enhancements: </a:t>
            </a:r>
            <a:endParaRPr lang="en-US" sz="2100" dirty="0"/>
          </a:p>
        </p:txBody>
      </p:sp>
      <p:sp>
        <p:nvSpPr>
          <p:cNvPr id="4" name="Text 2"/>
          <p:cNvSpPr/>
          <p:nvPr/>
        </p:nvSpPr>
        <p:spPr>
          <a:xfrm>
            <a:off x="756642" y="2256353"/>
            <a:ext cx="13117116" cy="691753"/>
          </a:xfrm>
          <a:prstGeom prst="rect">
            <a:avLst/>
          </a:prstGeom>
          <a:noFill/>
          <a:ln/>
        </p:spPr>
        <p:txBody>
          <a:bodyPr wrap="square" lIns="0" tIns="0" rIns="0" bIns="0" rtlCol="0" anchor="t"/>
          <a:lstStyle/>
          <a:p>
            <a:pPr indent="0" marL="0">
              <a:lnSpc>
                <a:spcPts val="2700"/>
              </a:lnSpc>
              <a:buNone/>
            </a:pPr>
            <a:r>
              <a:rPr lang="en-US" sz="1700" dirty="0">
                <a:solidFill>
                  <a:srgbClr val="15213F"/>
                </a:solidFill>
                <a:latin typeface="Inter" pitchFamily="34" charset="0"/>
                <a:ea typeface="Inter" pitchFamily="34" charset="-122"/>
                <a:cs typeface="Inter" pitchFamily="34" charset="-120"/>
              </a:rPr>
              <a:t>Explore algorithmic improvements and adaptive learning techniques to further enhance accuracy under varied environmental conditions.</a:t>
            </a:r>
            <a:endParaRPr lang="en-US" sz="1700" dirty="0"/>
          </a:p>
        </p:txBody>
      </p:sp>
      <p:sp>
        <p:nvSpPr>
          <p:cNvPr id="5" name="Text 3"/>
          <p:cNvSpPr/>
          <p:nvPr/>
        </p:nvSpPr>
        <p:spPr>
          <a:xfrm>
            <a:off x="756642" y="3272314"/>
            <a:ext cx="3798927" cy="337780"/>
          </a:xfrm>
          <a:prstGeom prst="rect">
            <a:avLst/>
          </a:prstGeom>
          <a:noFill/>
          <a:ln/>
        </p:spPr>
        <p:txBody>
          <a:bodyPr wrap="none" lIns="0" tIns="0" rIns="0" bIns="0" rtlCol="0" anchor="t"/>
          <a:lstStyle/>
          <a:p>
            <a:pPr indent="0" marL="0">
              <a:lnSpc>
                <a:spcPts val="2650"/>
              </a:lnSpc>
              <a:buNone/>
            </a:pPr>
            <a:r>
              <a:rPr lang="en-US" sz="2100" b="1" dirty="0">
                <a:solidFill>
                  <a:srgbClr val="3257B8"/>
                </a:solidFill>
                <a:latin typeface="Inter Bold" pitchFamily="34" charset="0"/>
                <a:ea typeface="Inter Bold" pitchFamily="34" charset="-122"/>
                <a:cs typeface="Inter Bold" pitchFamily="34" charset="-120"/>
              </a:rPr>
              <a:t>Collaborative Opportunities: </a:t>
            </a:r>
            <a:endParaRPr lang="en-US" sz="2100" dirty="0"/>
          </a:p>
        </p:txBody>
      </p:sp>
      <p:sp>
        <p:nvSpPr>
          <p:cNvPr id="6" name="Text 4"/>
          <p:cNvSpPr/>
          <p:nvPr/>
        </p:nvSpPr>
        <p:spPr>
          <a:xfrm>
            <a:off x="756642" y="3934301"/>
            <a:ext cx="13117116" cy="345877"/>
          </a:xfrm>
          <a:prstGeom prst="rect">
            <a:avLst/>
          </a:prstGeom>
          <a:noFill/>
          <a:ln/>
        </p:spPr>
        <p:txBody>
          <a:bodyPr wrap="none" lIns="0" tIns="0" rIns="0" bIns="0" rtlCol="0" anchor="t"/>
          <a:lstStyle/>
          <a:p>
            <a:pPr indent="0" marL="0">
              <a:lnSpc>
                <a:spcPts val="2700"/>
              </a:lnSpc>
              <a:buNone/>
            </a:pPr>
            <a:r>
              <a:rPr lang="en-US" sz="1700" dirty="0">
                <a:solidFill>
                  <a:srgbClr val="15213F"/>
                </a:solidFill>
                <a:latin typeface="Inter" pitchFamily="34" charset="0"/>
                <a:ea typeface="Inter" pitchFamily="34" charset="-122"/>
                <a:cs typeface="Inter" pitchFamily="34" charset="-120"/>
              </a:rPr>
              <a:t>Seek collaboration with automotive manufacturers and software developers for further development and deployment.</a:t>
            </a:r>
            <a:endParaRPr lang="en-US" sz="1700" dirty="0"/>
          </a:p>
        </p:txBody>
      </p:sp>
      <p:sp>
        <p:nvSpPr>
          <p:cNvPr id="7" name="Text 5"/>
          <p:cNvSpPr/>
          <p:nvPr/>
        </p:nvSpPr>
        <p:spPr>
          <a:xfrm>
            <a:off x="756642" y="4604385"/>
            <a:ext cx="4826079" cy="337780"/>
          </a:xfrm>
          <a:prstGeom prst="rect">
            <a:avLst/>
          </a:prstGeom>
          <a:noFill/>
          <a:ln/>
        </p:spPr>
        <p:txBody>
          <a:bodyPr wrap="none" lIns="0" tIns="0" rIns="0" bIns="0" rtlCol="0" anchor="t"/>
          <a:lstStyle/>
          <a:p>
            <a:pPr indent="0" marL="0">
              <a:lnSpc>
                <a:spcPts val="2650"/>
              </a:lnSpc>
              <a:buNone/>
            </a:pPr>
            <a:r>
              <a:rPr lang="en-US" sz="2100" b="1" dirty="0">
                <a:solidFill>
                  <a:srgbClr val="3257B8"/>
                </a:solidFill>
                <a:latin typeface="Inter Bold" pitchFamily="34" charset="0"/>
                <a:ea typeface="Inter Bold" pitchFamily="34" charset="-122"/>
                <a:cs typeface="Inter Bold" pitchFamily="34" charset="-120"/>
              </a:rPr>
              <a:t>Research and Publication Intentions:</a:t>
            </a:r>
            <a:endParaRPr lang="en-US" sz="2100" dirty="0"/>
          </a:p>
        </p:txBody>
      </p:sp>
      <p:sp>
        <p:nvSpPr>
          <p:cNvPr id="8" name="Text 6"/>
          <p:cNvSpPr/>
          <p:nvPr/>
        </p:nvSpPr>
        <p:spPr>
          <a:xfrm>
            <a:off x="756642" y="5266373"/>
            <a:ext cx="13117116" cy="691753"/>
          </a:xfrm>
          <a:prstGeom prst="rect">
            <a:avLst/>
          </a:prstGeom>
          <a:noFill/>
          <a:ln/>
        </p:spPr>
        <p:txBody>
          <a:bodyPr wrap="square" lIns="0" tIns="0" rIns="0" bIns="0" rtlCol="0" anchor="t"/>
          <a:lstStyle/>
          <a:p>
            <a:pPr indent="0" marL="0">
              <a:lnSpc>
                <a:spcPts val="2700"/>
              </a:lnSpc>
              <a:buNone/>
            </a:pPr>
            <a:r>
              <a:rPr lang="en-US" sz="1700" dirty="0">
                <a:solidFill>
                  <a:srgbClr val="15213F"/>
                </a:solidFill>
                <a:latin typeface="Inter" pitchFamily="34" charset="0"/>
                <a:ea typeface="Inter" pitchFamily="34" charset="-122"/>
                <a:cs typeface="Inter" pitchFamily="34" charset="-120"/>
              </a:rPr>
              <a:t>Planning to document our advancements in a research paper, sharing our findings with the scientific and engineering communities to contribute to ongoing developments in autonomous vehicle technologies.</a:t>
            </a:r>
            <a:endParaRPr lang="en-US" sz="1700" dirty="0"/>
          </a:p>
        </p:txBody>
      </p:sp>
      <p:sp>
        <p:nvSpPr>
          <p:cNvPr id="9" name="Text 7"/>
          <p:cNvSpPr/>
          <p:nvPr/>
        </p:nvSpPr>
        <p:spPr>
          <a:xfrm>
            <a:off x="756642" y="6282333"/>
            <a:ext cx="4127183" cy="337780"/>
          </a:xfrm>
          <a:prstGeom prst="rect">
            <a:avLst/>
          </a:prstGeom>
          <a:noFill/>
          <a:ln/>
        </p:spPr>
        <p:txBody>
          <a:bodyPr wrap="none" lIns="0" tIns="0" rIns="0" bIns="0" rtlCol="0" anchor="t"/>
          <a:lstStyle/>
          <a:p>
            <a:pPr indent="0" marL="0">
              <a:lnSpc>
                <a:spcPts val="2650"/>
              </a:lnSpc>
              <a:buNone/>
            </a:pPr>
            <a:r>
              <a:rPr lang="en-US" sz="2100" b="1" dirty="0">
                <a:solidFill>
                  <a:srgbClr val="3257B8"/>
                </a:solidFill>
                <a:latin typeface="Inter Bold" pitchFamily="34" charset="0"/>
                <a:ea typeface="Inter Bold" pitchFamily="34" charset="-122"/>
                <a:cs typeface="Inter Bold" pitchFamily="34" charset="-120"/>
              </a:rPr>
              <a:t>Future Research Opportunities:</a:t>
            </a:r>
            <a:endParaRPr lang="en-US" sz="2100" dirty="0"/>
          </a:p>
        </p:txBody>
      </p:sp>
      <p:sp>
        <p:nvSpPr>
          <p:cNvPr id="10" name="Text 8"/>
          <p:cNvSpPr/>
          <p:nvPr/>
        </p:nvSpPr>
        <p:spPr>
          <a:xfrm>
            <a:off x="756642" y="6944320"/>
            <a:ext cx="13117116" cy="691753"/>
          </a:xfrm>
          <a:prstGeom prst="rect">
            <a:avLst/>
          </a:prstGeom>
          <a:noFill/>
          <a:ln/>
        </p:spPr>
        <p:txBody>
          <a:bodyPr wrap="square" lIns="0" tIns="0" rIns="0" bIns="0" rtlCol="0" anchor="t"/>
          <a:lstStyle/>
          <a:p>
            <a:pPr indent="0" marL="0">
              <a:lnSpc>
                <a:spcPts val="2700"/>
              </a:lnSpc>
              <a:buNone/>
            </a:pPr>
            <a:r>
              <a:rPr lang="en-US" sz="1700" dirty="0">
                <a:solidFill>
                  <a:srgbClr val="15213F"/>
                </a:solidFill>
                <a:latin typeface="Inter" pitchFamily="34" charset="0"/>
                <a:ea typeface="Inter" pitchFamily="34" charset="-122"/>
                <a:cs typeface="Inter" pitchFamily="34" charset="-120"/>
              </a:rPr>
              <a:t> The field offers substantial opportunities for further research. We are committed to refining our detection systems and exploring new technologies to enhance accuracy and reliability.</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00445" y="550664"/>
            <a:ext cx="9072205" cy="625316"/>
          </a:xfrm>
          <a:prstGeom prst="rect">
            <a:avLst/>
          </a:prstGeom>
          <a:noFill/>
          <a:ln/>
        </p:spPr>
        <p:txBody>
          <a:bodyPr wrap="none" lIns="0" tIns="0" rIns="0" bIns="0" rtlCol="0" anchor="t"/>
          <a:lstStyle/>
          <a:p>
            <a:pPr indent="0" marL="0">
              <a:lnSpc>
                <a:spcPts val="4900"/>
              </a:lnSpc>
              <a:buNone/>
            </a:pPr>
            <a:r>
              <a:rPr lang="en-US" sz="3900" b="1" dirty="0">
                <a:solidFill>
                  <a:srgbClr val="3257B8"/>
                </a:solidFill>
                <a:latin typeface="Inter Bold" pitchFamily="34" charset="0"/>
                <a:ea typeface="Inter Bold" pitchFamily="34" charset="-122"/>
                <a:cs typeface="Inter Bold" pitchFamily="34" charset="-120"/>
              </a:rPr>
              <a:t>Introduction to Autonomous Vehicles</a:t>
            </a:r>
            <a:endParaRPr lang="en-US" sz="3900" dirty="0"/>
          </a:p>
        </p:txBody>
      </p:sp>
      <p:sp>
        <p:nvSpPr>
          <p:cNvPr id="3" name="Text 1"/>
          <p:cNvSpPr/>
          <p:nvPr/>
        </p:nvSpPr>
        <p:spPr>
          <a:xfrm>
            <a:off x="700445" y="1676162"/>
            <a:ext cx="2501741" cy="312658"/>
          </a:xfrm>
          <a:prstGeom prst="rect">
            <a:avLst/>
          </a:prstGeom>
          <a:noFill/>
          <a:ln/>
        </p:spPr>
        <p:txBody>
          <a:bodyPr wrap="none" lIns="0" tIns="0" rIns="0" bIns="0" rtlCol="0" anchor="t"/>
          <a:lstStyle/>
          <a:p>
            <a:pPr indent="0" marL="0">
              <a:lnSpc>
                <a:spcPts val="2450"/>
              </a:lnSpc>
              <a:buNone/>
            </a:pPr>
            <a:r>
              <a:rPr lang="en-US" sz="1950" b="1" dirty="0">
                <a:solidFill>
                  <a:srgbClr val="3257B8"/>
                </a:solidFill>
                <a:latin typeface="Inter Bold" pitchFamily="34" charset="0"/>
                <a:ea typeface="Inter Bold" pitchFamily="34" charset="-122"/>
                <a:cs typeface="Inter Bold" pitchFamily="34" charset="-120"/>
              </a:rPr>
              <a:t>Current State:  </a:t>
            </a:r>
            <a:endParaRPr lang="en-US" sz="1950" dirty="0"/>
          </a:p>
        </p:txBody>
      </p:sp>
      <p:sp>
        <p:nvSpPr>
          <p:cNvPr id="4" name="Text 2"/>
          <p:cNvSpPr/>
          <p:nvPr/>
        </p:nvSpPr>
        <p:spPr>
          <a:xfrm>
            <a:off x="700445" y="2188845"/>
            <a:ext cx="6370677" cy="640318"/>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15213F"/>
                </a:solidFill>
                <a:latin typeface="Inter" pitchFamily="34" charset="0"/>
                <a:ea typeface="Inter" pitchFamily="34" charset="-122"/>
                <a:cs typeface="Inter" pitchFamily="34" charset="-120"/>
              </a:rPr>
              <a:t>Autonomous vehicles excel in navigation, obstacle    avoidance, and traffic management.</a:t>
            </a:r>
            <a:endParaRPr lang="en-US" sz="1550" dirty="0"/>
          </a:p>
        </p:txBody>
      </p:sp>
      <p:sp>
        <p:nvSpPr>
          <p:cNvPr id="5" name="Text 3"/>
          <p:cNvSpPr/>
          <p:nvPr/>
        </p:nvSpPr>
        <p:spPr>
          <a:xfrm>
            <a:off x="700445" y="2899172"/>
            <a:ext cx="6370677" cy="640318"/>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15213F"/>
                </a:solidFill>
                <a:latin typeface="Inter" pitchFamily="34" charset="0"/>
                <a:ea typeface="Inter" pitchFamily="34" charset="-122"/>
                <a:cs typeface="Inter" pitchFamily="34" charset="-120"/>
              </a:rPr>
              <a:t>Primarily designed for well-maintained urban and suburban roads.</a:t>
            </a:r>
            <a:endParaRPr lang="en-US" sz="1550" dirty="0"/>
          </a:p>
        </p:txBody>
      </p:sp>
      <p:sp>
        <p:nvSpPr>
          <p:cNvPr id="6" name="Text 4"/>
          <p:cNvSpPr/>
          <p:nvPr/>
        </p:nvSpPr>
        <p:spPr>
          <a:xfrm>
            <a:off x="7566898" y="1676162"/>
            <a:ext cx="2501741" cy="312658"/>
          </a:xfrm>
          <a:prstGeom prst="rect">
            <a:avLst/>
          </a:prstGeom>
          <a:noFill/>
          <a:ln/>
        </p:spPr>
        <p:txBody>
          <a:bodyPr wrap="none" lIns="0" tIns="0" rIns="0" bIns="0" rtlCol="0" anchor="t"/>
          <a:lstStyle/>
          <a:p>
            <a:pPr indent="0" marL="0">
              <a:lnSpc>
                <a:spcPts val="2450"/>
              </a:lnSpc>
              <a:buNone/>
            </a:pPr>
            <a:r>
              <a:rPr lang="en-US" sz="1950" b="1" dirty="0">
                <a:solidFill>
                  <a:srgbClr val="3257B8"/>
                </a:solidFill>
                <a:latin typeface="Inter Bold" pitchFamily="34" charset="0"/>
                <a:ea typeface="Inter Bold" pitchFamily="34" charset="-122"/>
                <a:cs typeface="Inter Bold" pitchFamily="34" charset="-120"/>
              </a:rPr>
              <a:t>The Oversight:</a:t>
            </a:r>
            <a:endParaRPr lang="en-US" sz="1950" dirty="0"/>
          </a:p>
        </p:txBody>
      </p:sp>
      <p:sp>
        <p:nvSpPr>
          <p:cNvPr id="7" name="Text 5"/>
          <p:cNvSpPr/>
          <p:nvPr/>
        </p:nvSpPr>
        <p:spPr>
          <a:xfrm>
            <a:off x="7566898" y="2188845"/>
            <a:ext cx="6370677" cy="640318"/>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15213F"/>
                </a:solidFill>
                <a:latin typeface="Inter" pitchFamily="34" charset="0"/>
                <a:ea typeface="Inter" pitchFamily="34" charset="-122"/>
                <a:cs typeface="Inter" pitchFamily="34" charset="-120"/>
              </a:rPr>
              <a:t>Limited capability in handling poor road conditions, especially roads with potholes.</a:t>
            </a:r>
            <a:endParaRPr lang="en-US" sz="1550" dirty="0"/>
          </a:p>
        </p:txBody>
      </p:sp>
      <p:sp>
        <p:nvSpPr>
          <p:cNvPr id="8" name="Text 6"/>
          <p:cNvSpPr/>
          <p:nvPr/>
        </p:nvSpPr>
        <p:spPr>
          <a:xfrm>
            <a:off x="7566898" y="2899172"/>
            <a:ext cx="6370677" cy="640318"/>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15213F"/>
                </a:solidFill>
                <a:latin typeface="Inter" pitchFamily="34" charset="0"/>
                <a:ea typeface="Inter" pitchFamily="34" charset="-122"/>
                <a:cs typeface="Inter" pitchFamily="34" charset="-120"/>
              </a:rPr>
              <a:t>Potholes pose significant risks of damage and accidents, unaddressed in current systems.</a:t>
            </a:r>
            <a:endParaRPr lang="en-US" sz="1550" dirty="0"/>
          </a:p>
        </p:txBody>
      </p:sp>
      <p:sp>
        <p:nvSpPr>
          <p:cNvPr id="9" name="Text 7"/>
          <p:cNvSpPr/>
          <p:nvPr/>
        </p:nvSpPr>
        <p:spPr>
          <a:xfrm>
            <a:off x="700445" y="3909655"/>
            <a:ext cx="5003483" cy="625316"/>
          </a:xfrm>
          <a:prstGeom prst="rect">
            <a:avLst/>
          </a:prstGeom>
          <a:noFill/>
          <a:ln/>
        </p:spPr>
        <p:txBody>
          <a:bodyPr wrap="none" lIns="0" tIns="0" rIns="0" bIns="0" rtlCol="0" anchor="t"/>
          <a:lstStyle/>
          <a:p>
            <a:pPr indent="0" marL="0">
              <a:lnSpc>
                <a:spcPts val="4900"/>
              </a:lnSpc>
              <a:buNone/>
            </a:pPr>
            <a:r>
              <a:rPr lang="en-US" sz="3900" b="1" dirty="0">
                <a:solidFill>
                  <a:srgbClr val="3257B8"/>
                </a:solidFill>
                <a:latin typeface="Inter Bold" pitchFamily="34" charset="0"/>
                <a:ea typeface="Inter Bold" pitchFamily="34" charset="-122"/>
                <a:cs typeface="Inter Bold" pitchFamily="34" charset="-120"/>
              </a:rPr>
              <a:t>Problem Statement</a:t>
            </a:r>
            <a:endParaRPr lang="en-US" sz="3900" dirty="0"/>
          </a:p>
        </p:txBody>
      </p:sp>
      <p:sp>
        <p:nvSpPr>
          <p:cNvPr id="10" name="Text 8"/>
          <p:cNvSpPr/>
          <p:nvPr/>
        </p:nvSpPr>
        <p:spPr>
          <a:xfrm>
            <a:off x="700445" y="5035153"/>
            <a:ext cx="2501741" cy="312658"/>
          </a:xfrm>
          <a:prstGeom prst="rect">
            <a:avLst/>
          </a:prstGeom>
          <a:noFill/>
          <a:ln/>
        </p:spPr>
        <p:txBody>
          <a:bodyPr wrap="none" lIns="0" tIns="0" rIns="0" bIns="0" rtlCol="0" anchor="t"/>
          <a:lstStyle/>
          <a:p>
            <a:pPr indent="0" marL="0">
              <a:lnSpc>
                <a:spcPts val="2450"/>
              </a:lnSpc>
              <a:buNone/>
            </a:pPr>
            <a:r>
              <a:rPr lang="en-US" sz="1950" b="1" dirty="0">
                <a:solidFill>
                  <a:srgbClr val="3257B8"/>
                </a:solidFill>
                <a:latin typeface="Inter Bold" pitchFamily="34" charset="0"/>
                <a:ea typeface="Inter Bold" pitchFamily="34" charset="-122"/>
                <a:cs typeface="Inter Bold" pitchFamily="34" charset="-120"/>
              </a:rPr>
              <a:t>Overview:</a:t>
            </a:r>
            <a:endParaRPr lang="en-US" sz="1950" dirty="0"/>
          </a:p>
        </p:txBody>
      </p:sp>
      <p:sp>
        <p:nvSpPr>
          <p:cNvPr id="11" name="Text 9"/>
          <p:cNvSpPr/>
          <p:nvPr/>
        </p:nvSpPr>
        <p:spPr>
          <a:xfrm>
            <a:off x="700445" y="5547836"/>
            <a:ext cx="4175760" cy="1280636"/>
          </a:xfrm>
          <a:prstGeom prst="rect">
            <a:avLst/>
          </a:prstGeom>
          <a:noFill/>
          <a:ln/>
        </p:spPr>
        <p:txBody>
          <a:bodyPr wrap="square" lIns="0" tIns="0" rIns="0" bIns="0" rtlCol="0" anchor="t"/>
          <a:lstStyle/>
          <a:p>
            <a:pPr indent="0" marL="0">
              <a:lnSpc>
                <a:spcPts val="2500"/>
              </a:lnSpc>
              <a:buNone/>
            </a:pPr>
            <a:r>
              <a:rPr lang="en-US" sz="1550" dirty="0">
                <a:solidFill>
                  <a:srgbClr val="15213F"/>
                </a:solidFill>
                <a:latin typeface="Inter" pitchFamily="34" charset="0"/>
                <a:ea typeface="Inter" pitchFamily="34" charset="-122"/>
                <a:cs typeface="Inter" pitchFamily="34" charset="-120"/>
              </a:rPr>
              <a:t>Potholes pose significant risks, causing vehicle damage and accidents, which can disrupt the reliability and safety of autonomous driving.</a:t>
            </a:r>
            <a:endParaRPr lang="en-US" sz="1550" dirty="0"/>
          </a:p>
        </p:txBody>
      </p:sp>
      <p:sp>
        <p:nvSpPr>
          <p:cNvPr id="12" name="Text 10"/>
          <p:cNvSpPr/>
          <p:nvPr/>
        </p:nvSpPr>
        <p:spPr>
          <a:xfrm>
            <a:off x="5371981" y="5035153"/>
            <a:ext cx="2501741" cy="312658"/>
          </a:xfrm>
          <a:prstGeom prst="rect">
            <a:avLst/>
          </a:prstGeom>
          <a:noFill/>
          <a:ln/>
        </p:spPr>
        <p:txBody>
          <a:bodyPr wrap="none" lIns="0" tIns="0" rIns="0" bIns="0" rtlCol="0" anchor="t"/>
          <a:lstStyle/>
          <a:p>
            <a:pPr indent="0" marL="0">
              <a:lnSpc>
                <a:spcPts val="2450"/>
              </a:lnSpc>
              <a:buNone/>
            </a:pPr>
            <a:r>
              <a:rPr lang="en-US" sz="1950" b="1" dirty="0">
                <a:solidFill>
                  <a:srgbClr val="3257B8"/>
                </a:solidFill>
                <a:latin typeface="Inter Bold" pitchFamily="34" charset="0"/>
                <a:ea typeface="Inter Bold" pitchFamily="34" charset="-122"/>
                <a:cs typeface="Inter Bold" pitchFamily="34" charset="-120"/>
              </a:rPr>
              <a:t>Challenges:</a:t>
            </a:r>
            <a:endParaRPr lang="en-US" sz="1950" dirty="0"/>
          </a:p>
        </p:txBody>
      </p:sp>
      <p:sp>
        <p:nvSpPr>
          <p:cNvPr id="13" name="Text 11"/>
          <p:cNvSpPr/>
          <p:nvPr/>
        </p:nvSpPr>
        <p:spPr>
          <a:xfrm>
            <a:off x="5371981" y="5547836"/>
            <a:ext cx="8565475" cy="640318"/>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15213F"/>
                </a:solidFill>
                <a:latin typeface="Inter" pitchFamily="34" charset="0"/>
                <a:ea typeface="Inter" pitchFamily="34" charset="-122"/>
                <a:cs typeface="Inter" pitchFamily="34" charset="-120"/>
              </a:rPr>
              <a:t>Existing datasets for pothole detection are sparse and lack variety, limiting the effectiveness of training robust detection models.</a:t>
            </a:r>
            <a:endParaRPr lang="en-US" sz="1550" dirty="0"/>
          </a:p>
        </p:txBody>
      </p:sp>
      <p:sp>
        <p:nvSpPr>
          <p:cNvPr id="14" name="Text 12"/>
          <p:cNvSpPr/>
          <p:nvPr/>
        </p:nvSpPr>
        <p:spPr>
          <a:xfrm>
            <a:off x="5371981" y="6258163"/>
            <a:ext cx="8565475" cy="640318"/>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15213F"/>
                </a:solidFill>
                <a:latin typeface="Inter" pitchFamily="34" charset="0"/>
                <a:ea typeface="Inter" pitchFamily="34" charset="-122"/>
                <a:cs typeface="Inter" pitchFamily="34" charset="-120"/>
              </a:rPr>
              <a:t>Computational resources required to train complex models are often beyond the capacity of standard personal computing devices.</a:t>
            </a:r>
            <a:endParaRPr lang="en-US" sz="1550" dirty="0"/>
          </a:p>
        </p:txBody>
      </p:sp>
      <p:sp>
        <p:nvSpPr>
          <p:cNvPr id="15" name="Text 13"/>
          <p:cNvSpPr/>
          <p:nvPr/>
        </p:nvSpPr>
        <p:spPr>
          <a:xfrm>
            <a:off x="5371981" y="6968490"/>
            <a:ext cx="8565475" cy="640318"/>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15213F"/>
                </a:solidFill>
                <a:latin typeface="Inter" pitchFamily="34" charset="0"/>
                <a:ea typeface="Inter" pitchFamily="34" charset="-122"/>
                <a:cs typeface="Inter" pitchFamily="34" charset="-120"/>
              </a:rPr>
              <a:t>Effective autonomous systems require not just pothole detection but precise localization to enable real-time avoidance maneuvers.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1509832"/>
            <a:ext cx="6244709" cy="5209818"/>
          </a:xfrm>
          <a:prstGeom prst="rect">
            <a:avLst/>
          </a:prstGeom>
        </p:spPr>
      </p:pic>
      <p:sp>
        <p:nvSpPr>
          <p:cNvPr id="3" name="Text 0"/>
          <p:cNvSpPr/>
          <p:nvPr/>
        </p:nvSpPr>
        <p:spPr>
          <a:xfrm>
            <a:off x="7599521" y="1237178"/>
            <a:ext cx="6244709" cy="1417558"/>
          </a:xfrm>
          <a:prstGeom prst="rect">
            <a:avLst/>
          </a:prstGeom>
          <a:noFill/>
          <a:ln/>
        </p:spPr>
        <p:txBody>
          <a:bodyPr wrap="square" lIns="0" tIns="0" rIns="0" bIns="0" rtlCol="0" anchor="t"/>
          <a:lstStyle/>
          <a:p>
            <a:pPr indent="0" marL="0">
              <a:lnSpc>
                <a:spcPts val="5550"/>
              </a:lnSpc>
              <a:buNone/>
            </a:pPr>
            <a:r>
              <a:rPr lang="en-US" sz="4450" b="1" dirty="0">
                <a:solidFill>
                  <a:srgbClr val="3257B8"/>
                </a:solidFill>
                <a:latin typeface="Inter Bold" pitchFamily="34" charset="0"/>
                <a:ea typeface="Inter Bold" pitchFamily="34" charset="-122"/>
                <a:cs typeface="Inter Bold" pitchFamily="34" charset="-120"/>
              </a:rPr>
              <a:t>Initial Goals and Approach</a:t>
            </a:r>
            <a:endParaRPr lang="en-US" sz="4450" dirty="0"/>
          </a:p>
        </p:txBody>
      </p:sp>
      <p:sp>
        <p:nvSpPr>
          <p:cNvPr id="4" name="Text 1"/>
          <p:cNvSpPr/>
          <p:nvPr/>
        </p:nvSpPr>
        <p:spPr>
          <a:xfrm>
            <a:off x="7599521" y="2881551"/>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3257B8"/>
                </a:solidFill>
                <a:latin typeface="Inter Bold" pitchFamily="34" charset="0"/>
                <a:ea typeface="Inter Bold" pitchFamily="34" charset="-122"/>
                <a:cs typeface="Inter Bold" pitchFamily="34" charset="-120"/>
              </a:rPr>
              <a:t>Objective:</a:t>
            </a:r>
            <a:endParaRPr lang="en-US" sz="2200" dirty="0"/>
          </a:p>
        </p:txBody>
      </p:sp>
      <p:sp>
        <p:nvSpPr>
          <p:cNvPr id="5" name="Text 2"/>
          <p:cNvSpPr/>
          <p:nvPr/>
        </p:nvSpPr>
        <p:spPr>
          <a:xfrm>
            <a:off x="7599521" y="3462695"/>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15213F"/>
                </a:solidFill>
                <a:latin typeface="Inter" pitchFamily="34" charset="0"/>
                <a:ea typeface="Inter" pitchFamily="34" charset="-122"/>
                <a:cs typeface="Inter" pitchFamily="34" charset="-120"/>
              </a:rPr>
              <a:t>Develop a machine learning model capable of reliably detecting and classifying potholes based on dashcam footage from vehicles.</a:t>
            </a:r>
            <a:endParaRPr lang="en-US" sz="1750" dirty="0"/>
          </a:p>
        </p:txBody>
      </p:sp>
      <p:sp>
        <p:nvSpPr>
          <p:cNvPr id="6" name="Text 3"/>
          <p:cNvSpPr/>
          <p:nvPr/>
        </p:nvSpPr>
        <p:spPr>
          <a:xfrm>
            <a:off x="7599521" y="4778216"/>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3257B8"/>
                </a:solidFill>
                <a:latin typeface="Inter Bold" pitchFamily="34" charset="0"/>
                <a:ea typeface="Inter Bold" pitchFamily="34" charset="-122"/>
                <a:cs typeface="Inter Bold" pitchFamily="34" charset="-120"/>
              </a:rPr>
              <a:t>Approach:</a:t>
            </a:r>
            <a:endParaRPr lang="en-US" sz="2200" dirty="0"/>
          </a:p>
        </p:txBody>
      </p:sp>
      <p:sp>
        <p:nvSpPr>
          <p:cNvPr id="7" name="Text 4"/>
          <p:cNvSpPr/>
          <p:nvPr/>
        </p:nvSpPr>
        <p:spPr>
          <a:xfrm>
            <a:off x="7599521" y="5359360"/>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15213F"/>
                </a:solidFill>
                <a:latin typeface="Inter" pitchFamily="34" charset="0"/>
                <a:ea typeface="Inter" pitchFamily="34" charset="-122"/>
                <a:cs typeface="Inter" pitchFamily="34" charset="-120"/>
              </a:rPr>
              <a:t>Use convolutional neural networks (CNNs) to process and classify images, setting the foundation for further development into localization tasks.</a:t>
            </a:r>
            <a:endParaRPr lang="en-US" sz="1750" dirty="0"/>
          </a:p>
        </p:txBody>
      </p:sp>
      <p:sp>
        <p:nvSpPr>
          <p:cNvPr id="8" name="Text 5"/>
          <p:cNvSpPr/>
          <p:nvPr/>
        </p:nvSpPr>
        <p:spPr>
          <a:xfrm>
            <a:off x="7599521" y="6652141"/>
            <a:ext cx="6244709"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13172" y="481727"/>
            <a:ext cx="4380309" cy="547449"/>
          </a:xfrm>
          <a:prstGeom prst="rect">
            <a:avLst/>
          </a:prstGeom>
          <a:noFill/>
          <a:ln/>
        </p:spPr>
        <p:txBody>
          <a:bodyPr wrap="none" lIns="0" tIns="0" rIns="0" bIns="0" rtlCol="0" anchor="t"/>
          <a:lstStyle/>
          <a:p>
            <a:pPr indent="0" marL="0">
              <a:lnSpc>
                <a:spcPts val="4300"/>
              </a:lnSpc>
              <a:buNone/>
            </a:pPr>
            <a:r>
              <a:rPr lang="en-US" sz="3400" b="1" dirty="0">
                <a:solidFill>
                  <a:srgbClr val="3257B8"/>
                </a:solidFill>
                <a:latin typeface="Inter Bold" pitchFamily="34" charset="0"/>
                <a:ea typeface="Inter Bold" pitchFamily="34" charset="-122"/>
                <a:cs typeface="Inter Bold" pitchFamily="34" charset="-120"/>
              </a:rPr>
              <a:t>Dataset Overview</a:t>
            </a:r>
            <a:endParaRPr lang="en-US" sz="3400" dirty="0"/>
          </a:p>
        </p:txBody>
      </p:sp>
      <p:sp>
        <p:nvSpPr>
          <p:cNvPr id="3" name="Shape 1"/>
          <p:cNvSpPr/>
          <p:nvPr/>
        </p:nvSpPr>
        <p:spPr>
          <a:xfrm>
            <a:off x="864513" y="1379577"/>
            <a:ext cx="22860" cy="6372582"/>
          </a:xfrm>
          <a:prstGeom prst="roundRect">
            <a:avLst>
              <a:gd name="adj" fmla="val 689812"/>
            </a:avLst>
          </a:prstGeom>
          <a:solidFill>
            <a:srgbClr val="CFD2D8"/>
          </a:solidFill>
          <a:ln/>
        </p:spPr>
      </p:sp>
      <p:sp>
        <p:nvSpPr>
          <p:cNvPr id="4" name="Shape 2"/>
          <p:cNvSpPr/>
          <p:nvPr/>
        </p:nvSpPr>
        <p:spPr>
          <a:xfrm>
            <a:off x="1050191" y="1762244"/>
            <a:ext cx="613172" cy="22860"/>
          </a:xfrm>
          <a:prstGeom prst="roundRect">
            <a:avLst>
              <a:gd name="adj" fmla="val 689812"/>
            </a:avLst>
          </a:prstGeom>
          <a:solidFill>
            <a:srgbClr val="CFD2D8"/>
          </a:solidFill>
          <a:ln/>
        </p:spPr>
      </p:sp>
      <p:sp>
        <p:nvSpPr>
          <p:cNvPr id="5" name="Shape 3"/>
          <p:cNvSpPr/>
          <p:nvPr/>
        </p:nvSpPr>
        <p:spPr>
          <a:xfrm>
            <a:off x="678835" y="1576626"/>
            <a:ext cx="394216" cy="394216"/>
          </a:xfrm>
          <a:prstGeom prst="roundRect">
            <a:avLst>
              <a:gd name="adj" fmla="val 40001"/>
            </a:avLst>
          </a:prstGeom>
          <a:solidFill>
            <a:srgbClr val="FBFCFE"/>
          </a:solidFill>
          <a:ln/>
          <a:effectLst>
            <a:outerShdw sx="100000" sy="100000" kx="0" ky="0" algn="bl" rotWithShape="0" blurRad="261620" dist="0" dir="0">
              <a:srgbClr val="142952">
                <a:alpha val="10000"/>
              </a:srgbClr>
            </a:outerShdw>
          </a:effectLst>
        </p:spPr>
      </p:sp>
      <p:sp>
        <p:nvSpPr>
          <p:cNvPr id="6" name="Text 4"/>
          <p:cNvSpPr/>
          <p:nvPr/>
        </p:nvSpPr>
        <p:spPr>
          <a:xfrm>
            <a:off x="819210" y="1642348"/>
            <a:ext cx="113348" cy="262771"/>
          </a:xfrm>
          <a:prstGeom prst="rect">
            <a:avLst/>
          </a:prstGeom>
          <a:noFill/>
          <a:ln/>
        </p:spPr>
        <p:txBody>
          <a:bodyPr wrap="none" lIns="0" tIns="0" rIns="0" bIns="0" rtlCol="0" anchor="t"/>
          <a:lstStyle/>
          <a:p>
            <a:pPr algn="ctr" indent="0" marL="0">
              <a:lnSpc>
                <a:spcPts val="2050"/>
              </a:lnSpc>
              <a:buNone/>
            </a:pPr>
            <a:r>
              <a:rPr lang="en-US" sz="2050" b="1" dirty="0">
                <a:solidFill>
                  <a:srgbClr val="15213F"/>
                </a:solidFill>
                <a:latin typeface="Inter Bold" pitchFamily="34" charset="0"/>
                <a:ea typeface="Inter Bold" pitchFamily="34" charset="-122"/>
                <a:cs typeface="Inter Bold" pitchFamily="34" charset="-120"/>
              </a:rPr>
              <a:t>1</a:t>
            </a:r>
            <a:endParaRPr lang="en-US" sz="2050" dirty="0"/>
          </a:p>
        </p:txBody>
      </p:sp>
      <p:sp>
        <p:nvSpPr>
          <p:cNvPr id="7" name="Text 5"/>
          <p:cNvSpPr/>
          <p:nvPr/>
        </p:nvSpPr>
        <p:spPr>
          <a:xfrm>
            <a:off x="1839516" y="1554718"/>
            <a:ext cx="4514493" cy="328374"/>
          </a:xfrm>
          <a:prstGeom prst="rect">
            <a:avLst/>
          </a:prstGeom>
          <a:noFill/>
          <a:ln/>
        </p:spPr>
        <p:txBody>
          <a:bodyPr wrap="none" lIns="0" tIns="0" rIns="0" bIns="0" rtlCol="0" anchor="t"/>
          <a:lstStyle/>
          <a:p>
            <a:pPr algn="l" indent="0" marL="0">
              <a:lnSpc>
                <a:spcPts val="2550"/>
              </a:lnSpc>
              <a:buNone/>
            </a:pPr>
            <a:r>
              <a:rPr lang="en-US" sz="2050" b="1" dirty="0">
                <a:solidFill>
                  <a:srgbClr val="204C8E"/>
                </a:solidFill>
                <a:latin typeface="Inter Bold" pitchFamily="34" charset="0"/>
                <a:ea typeface="Inter Bold" pitchFamily="34" charset="-122"/>
                <a:cs typeface="Inter Bold" pitchFamily="34" charset="-120"/>
              </a:rPr>
              <a:t>Title: Nienaber Potholes #1 Simplex</a:t>
            </a:r>
            <a:endParaRPr lang="en-US" sz="2050" dirty="0"/>
          </a:p>
        </p:txBody>
      </p:sp>
      <p:sp>
        <p:nvSpPr>
          <p:cNvPr id="8" name="Text 6"/>
          <p:cNvSpPr/>
          <p:nvPr/>
        </p:nvSpPr>
        <p:spPr>
          <a:xfrm>
            <a:off x="1839516" y="1988106"/>
            <a:ext cx="12177712" cy="280392"/>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15213F"/>
                </a:solidFill>
                <a:latin typeface="Inter" pitchFamily="34" charset="0"/>
                <a:ea typeface="Inter" pitchFamily="34" charset="-122"/>
                <a:cs typeface="Inter" pitchFamily="34" charset="-120"/>
              </a:rPr>
              <a:t>Source: </a:t>
            </a:r>
            <a:pPr algn="l" indent="0" marL="0">
              <a:lnSpc>
                <a:spcPts val="2200"/>
              </a:lnSpc>
              <a:buNone/>
            </a:pPr>
            <a:r>
              <a:rPr lang="en-US" sz="1350" dirty="0">
                <a:solidFill>
                  <a:srgbClr val="15213F"/>
                </a:solidFill>
                <a:latin typeface="Inter" pitchFamily="34" charset="0"/>
                <a:ea typeface="Inter" pitchFamily="34" charset="-122"/>
                <a:cs typeface="Inter" pitchFamily="34" charset="-120"/>
              </a:rPr>
              <a:t>Kaggle Dataset</a:t>
            </a:r>
            <a:endParaRPr lang="en-US" sz="1350" dirty="0"/>
          </a:p>
        </p:txBody>
      </p:sp>
      <p:sp>
        <p:nvSpPr>
          <p:cNvPr id="9" name="Text 7"/>
          <p:cNvSpPr/>
          <p:nvPr/>
        </p:nvSpPr>
        <p:spPr>
          <a:xfrm>
            <a:off x="1839516" y="2329815"/>
            <a:ext cx="12177712" cy="280392"/>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15213F"/>
                </a:solidFill>
                <a:latin typeface="Inter" pitchFamily="34" charset="0"/>
                <a:ea typeface="Inter" pitchFamily="34" charset="-122"/>
                <a:cs typeface="Inter" pitchFamily="34" charset="-120"/>
              </a:rPr>
              <a:t>A curated collection of high-quality dashcam images designed to train and validate pothole detection algorithms for autonomous vehicles.</a:t>
            </a:r>
            <a:endParaRPr lang="en-US" sz="1350" dirty="0"/>
          </a:p>
        </p:txBody>
      </p:sp>
      <p:sp>
        <p:nvSpPr>
          <p:cNvPr id="10" name="Shape 8"/>
          <p:cNvSpPr/>
          <p:nvPr/>
        </p:nvSpPr>
        <p:spPr>
          <a:xfrm>
            <a:off x="1050191" y="3343156"/>
            <a:ext cx="613172" cy="22860"/>
          </a:xfrm>
          <a:prstGeom prst="roundRect">
            <a:avLst>
              <a:gd name="adj" fmla="val 689812"/>
            </a:avLst>
          </a:prstGeom>
          <a:solidFill>
            <a:srgbClr val="CFD2D8"/>
          </a:solidFill>
          <a:ln/>
        </p:spPr>
      </p:sp>
      <p:sp>
        <p:nvSpPr>
          <p:cNvPr id="11" name="Shape 9"/>
          <p:cNvSpPr/>
          <p:nvPr/>
        </p:nvSpPr>
        <p:spPr>
          <a:xfrm>
            <a:off x="678835" y="3157538"/>
            <a:ext cx="394216" cy="394216"/>
          </a:xfrm>
          <a:prstGeom prst="roundRect">
            <a:avLst>
              <a:gd name="adj" fmla="val 40001"/>
            </a:avLst>
          </a:prstGeom>
          <a:solidFill>
            <a:srgbClr val="FBFCFE"/>
          </a:solidFill>
          <a:ln/>
          <a:effectLst>
            <a:outerShdw sx="100000" sy="100000" kx="0" ky="0" algn="bl" rotWithShape="0" blurRad="261620" dist="0" dir="0">
              <a:srgbClr val="142952">
                <a:alpha val="10000"/>
              </a:srgbClr>
            </a:outerShdw>
          </a:effectLst>
        </p:spPr>
      </p:sp>
      <p:sp>
        <p:nvSpPr>
          <p:cNvPr id="12" name="Text 10"/>
          <p:cNvSpPr/>
          <p:nvPr/>
        </p:nvSpPr>
        <p:spPr>
          <a:xfrm>
            <a:off x="793135" y="3223260"/>
            <a:ext cx="165616" cy="262771"/>
          </a:xfrm>
          <a:prstGeom prst="rect">
            <a:avLst/>
          </a:prstGeom>
          <a:noFill/>
          <a:ln/>
        </p:spPr>
        <p:txBody>
          <a:bodyPr wrap="none" lIns="0" tIns="0" rIns="0" bIns="0" rtlCol="0" anchor="t"/>
          <a:lstStyle/>
          <a:p>
            <a:pPr algn="ctr" indent="0" marL="0">
              <a:lnSpc>
                <a:spcPts val="2050"/>
              </a:lnSpc>
              <a:buNone/>
            </a:pPr>
            <a:r>
              <a:rPr lang="en-US" sz="2050" b="1" dirty="0">
                <a:solidFill>
                  <a:srgbClr val="15213F"/>
                </a:solidFill>
                <a:latin typeface="Inter Bold" pitchFamily="34" charset="0"/>
                <a:ea typeface="Inter Bold" pitchFamily="34" charset="-122"/>
                <a:cs typeface="Inter Bold" pitchFamily="34" charset="-120"/>
              </a:rPr>
              <a:t>2</a:t>
            </a:r>
            <a:endParaRPr lang="en-US" sz="2050" dirty="0"/>
          </a:p>
        </p:txBody>
      </p:sp>
      <p:sp>
        <p:nvSpPr>
          <p:cNvPr id="13" name="Text 11"/>
          <p:cNvSpPr/>
          <p:nvPr/>
        </p:nvSpPr>
        <p:spPr>
          <a:xfrm>
            <a:off x="1839516" y="3135630"/>
            <a:ext cx="2628186" cy="328374"/>
          </a:xfrm>
          <a:prstGeom prst="rect">
            <a:avLst/>
          </a:prstGeom>
          <a:noFill/>
          <a:ln/>
        </p:spPr>
        <p:txBody>
          <a:bodyPr wrap="none" lIns="0" tIns="0" rIns="0" bIns="0" rtlCol="0" anchor="t"/>
          <a:lstStyle/>
          <a:p>
            <a:pPr algn="l" indent="0" marL="0">
              <a:lnSpc>
                <a:spcPts val="2550"/>
              </a:lnSpc>
              <a:buNone/>
            </a:pPr>
            <a:r>
              <a:rPr lang="en-US" sz="2050" b="1" dirty="0">
                <a:solidFill>
                  <a:srgbClr val="204C8E"/>
                </a:solidFill>
                <a:latin typeface="Inter Bold" pitchFamily="34" charset="0"/>
                <a:ea typeface="Inter Bold" pitchFamily="34" charset="-122"/>
                <a:cs typeface="Inter Bold" pitchFamily="34" charset="-120"/>
              </a:rPr>
              <a:t>Content Details:</a:t>
            </a:r>
            <a:endParaRPr lang="en-US" sz="2050" dirty="0"/>
          </a:p>
        </p:txBody>
      </p:sp>
      <p:sp>
        <p:nvSpPr>
          <p:cNvPr id="14" name="Text 12"/>
          <p:cNvSpPr/>
          <p:nvPr/>
        </p:nvSpPr>
        <p:spPr>
          <a:xfrm>
            <a:off x="1839516" y="3569018"/>
            <a:ext cx="12177712" cy="280392"/>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15213F"/>
                </a:solidFill>
                <a:latin typeface="Inter" pitchFamily="34" charset="0"/>
                <a:ea typeface="Inter" pitchFamily="34" charset="-122"/>
                <a:cs typeface="Inter" pitchFamily="34" charset="-120"/>
              </a:rPr>
              <a:t>Total Images:</a:t>
            </a:r>
            <a:pPr algn="l" indent="0" marL="0">
              <a:lnSpc>
                <a:spcPts val="2200"/>
              </a:lnSpc>
              <a:buNone/>
            </a:pPr>
            <a:r>
              <a:rPr lang="en-US" sz="1350" dirty="0">
                <a:solidFill>
                  <a:srgbClr val="15213F"/>
                </a:solidFill>
                <a:latin typeface="Inter" pitchFamily="34" charset="0"/>
                <a:ea typeface="Inter" pitchFamily="34" charset="-122"/>
                <a:cs typeface="Inter" pitchFamily="34" charset="-120"/>
              </a:rPr>
              <a:t> 3,779 images divided into 1,120 positive samples with potholes and 2,659 negative samples without potholes.</a:t>
            </a:r>
            <a:endParaRPr lang="en-US" sz="1350" dirty="0"/>
          </a:p>
        </p:txBody>
      </p:sp>
      <p:sp>
        <p:nvSpPr>
          <p:cNvPr id="15" name="Text 13"/>
          <p:cNvSpPr/>
          <p:nvPr/>
        </p:nvSpPr>
        <p:spPr>
          <a:xfrm>
            <a:off x="1839516" y="3910727"/>
            <a:ext cx="12177712" cy="280392"/>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15213F"/>
                </a:solidFill>
                <a:latin typeface="Inter" pitchFamily="34" charset="0"/>
                <a:ea typeface="Inter" pitchFamily="34" charset="-122"/>
                <a:cs typeface="Inter" pitchFamily="34" charset="-120"/>
              </a:rPr>
              <a:t>Image Quality:</a:t>
            </a:r>
            <a:pPr algn="l" indent="0" marL="0">
              <a:lnSpc>
                <a:spcPts val="2200"/>
              </a:lnSpc>
              <a:buNone/>
            </a:pPr>
            <a:r>
              <a:rPr lang="en-US" sz="1350" dirty="0">
                <a:solidFill>
                  <a:srgbClr val="15213F"/>
                </a:solidFill>
                <a:latin typeface="Inter" pitchFamily="34" charset="0"/>
                <a:ea typeface="Inter" pitchFamily="34" charset="-122"/>
                <a:cs typeface="Inter" pitchFamily="34" charset="-120"/>
              </a:rPr>
              <a:t> All images are high-resolution dashcam photos, offering clear visibility and detail necessary for accurate pothole detection.</a:t>
            </a:r>
            <a:endParaRPr lang="en-US" sz="1350" dirty="0"/>
          </a:p>
        </p:txBody>
      </p:sp>
      <p:sp>
        <p:nvSpPr>
          <p:cNvPr id="16" name="Text 14"/>
          <p:cNvSpPr/>
          <p:nvPr/>
        </p:nvSpPr>
        <p:spPr>
          <a:xfrm>
            <a:off x="1839516" y="4252436"/>
            <a:ext cx="12177712" cy="560784"/>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15213F"/>
                </a:solidFill>
                <a:latin typeface="Inter" pitchFamily="34" charset="0"/>
                <a:ea typeface="Inter" pitchFamily="34" charset="-122"/>
                <a:cs typeface="Inter" pitchFamily="34" charset="-120"/>
              </a:rPr>
              <a:t>Labeling and Annotations:</a:t>
            </a:r>
            <a:pPr algn="l" indent="0" marL="0">
              <a:lnSpc>
                <a:spcPts val="2200"/>
              </a:lnSpc>
              <a:buNone/>
            </a:pPr>
            <a:r>
              <a:rPr lang="en-US" sz="1350" dirty="0">
                <a:solidFill>
                  <a:srgbClr val="15213F"/>
                </a:solidFill>
                <a:latin typeface="Inter" pitchFamily="34" charset="0"/>
                <a:ea typeface="Inter" pitchFamily="34" charset="-122"/>
                <a:cs typeface="Inter" pitchFamily="34" charset="-120"/>
              </a:rPr>
              <a:t> Each positive image is accompanied by a corresponding annotation text file detailing potholes' locations and dimensions. We converted these annotations from text files into a structured CSV format to streamline the model training process.</a:t>
            </a:r>
            <a:endParaRPr lang="en-US" sz="1350" dirty="0"/>
          </a:p>
        </p:txBody>
      </p:sp>
      <p:sp>
        <p:nvSpPr>
          <p:cNvPr id="17" name="Shape 15"/>
          <p:cNvSpPr/>
          <p:nvPr/>
        </p:nvSpPr>
        <p:spPr>
          <a:xfrm>
            <a:off x="1050191" y="5546169"/>
            <a:ext cx="613172" cy="22860"/>
          </a:xfrm>
          <a:prstGeom prst="roundRect">
            <a:avLst>
              <a:gd name="adj" fmla="val 689812"/>
            </a:avLst>
          </a:prstGeom>
          <a:solidFill>
            <a:srgbClr val="CFD2D8"/>
          </a:solidFill>
          <a:ln/>
        </p:spPr>
      </p:sp>
      <p:sp>
        <p:nvSpPr>
          <p:cNvPr id="18" name="Shape 16"/>
          <p:cNvSpPr/>
          <p:nvPr/>
        </p:nvSpPr>
        <p:spPr>
          <a:xfrm>
            <a:off x="678835" y="5360551"/>
            <a:ext cx="394216" cy="394216"/>
          </a:xfrm>
          <a:prstGeom prst="roundRect">
            <a:avLst>
              <a:gd name="adj" fmla="val 40001"/>
            </a:avLst>
          </a:prstGeom>
          <a:solidFill>
            <a:srgbClr val="FBFCFE"/>
          </a:solidFill>
          <a:ln/>
          <a:effectLst>
            <a:outerShdw sx="100000" sy="100000" kx="0" ky="0" algn="bl" rotWithShape="0" blurRad="261620" dist="0" dir="0">
              <a:srgbClr val="142952">
                <a:alpha val="10000"/>
              </a:srgbClr>
            </a:outerShdw>
          </a:effectLst>
        </p:spPr>
      </p:sp>
      <p:sp>
        <p:nvSpPr>
          <p:cNvPr id="19" name="Text 17"/>
          <p:cNvSpPr/>
          <p:nvPr/>
        </p:nvSpPr>
        <p:spPr>
          <a:xfrm>
            <a:off x="791111" y="5426273"/>
            <a:ext cx="169664" cy="262771"/>
          </a:xfrm>
          <a:prstGeom prst="rect">
            <a:avLst/>
          </a:prstGeom>
          <a:noFill/>
          <a:ln/>
        </p:spPr>
        <p:txBody>
          <a:bodyPr wrap="none" lIns="0" tIns="0" rIns="0" bIns="0" rtlCol="0" anchor="t"/>
          <a:lstStyle/>
          <a:p>
            <a:pPr algn="ctr" indent="0" marL="0">
              <a:lnSpc>
                <a:spcPts val="2050"/>
              </a:lnSpc>
              <a:buNone/>
            </a:pPr>
            <a:r>
              <a:rPr lang="en-US" sz="2050" b="1" dirty="0">
                <a:solidFill>
                  <a:srgbClr val="15213F"/>
                </a:solidFill>
                <a:latin typeface="Inter Bold" pitchFamily="34" charset="0"/>
                <a:ea typeface="Inter Bold" pitchFamily="34" charset="-122"/>
                <a:cs typeface="Inter Bold" pitchFamily="34" charset="-120"/>
              </a:rPr>
              <a:t>3</a:t>
            </a:r>
            <a:endParaRPr lang="en-US" sz="2050" dirty="0"/>
          </a:p>
        </p:txBody>
      </p:sp>
      <p:sp>
        <p:nvSpPr>
          <p:cNvPr id="20" name="Text 18"/>
          <p:cNvSpPr/>
          <p:nvPr/>
        </p:nvSpPr>
        <p:spPr>
          <a:xfrm>
            <a:off x="1839516" y="5338643"/>
            <a:ext cx="3369707" cy="328374"/>
          </a:xfrm>
          <a:prstGeom prst="rect">
            <a:avLst/>
          </a:prstGeom>
          <a:noFill/>
          <a:ln/>
        </p:spPr>
        <p:txBody>
          <a:bodyPr wrap="none" lIns="0" tIns="0" rIns="0" bIns="0" rtlCol="0" anchor="t"/>
          <a:lstStyle/>
          <a:p>
            <a:pPr algn="l" indent="0" marL="0">
              <a:lnSpc>
                <a:spcPts val="2550"/>
              </a:lnSpc>
              <a:buNone/>
            </a:pPr>
            <a:r>
              <a:rPr lang="en-US" sz="2050" b="1" dirty="0">
                <a:solidFill>
                  <a:srgbClr val="204C8E"/>
                </a:solidFill>
                <a:latin typeface="Inter Bold" pitchFamily="34" charset="0"/>
                <a:ea typeface="Inter Bold" pitchFamily="34" charset="-122"/>
                <a:cs typeface="Inter Bold" pitchFamily="34" charset="-120"/>
              </a:rPr>
              <a:t>Preprocessing and Usage:</a:t>
            </a:r>
            <a:endParaRPr lang="en-US" sz="2050" dirty="0"/>
          </a:p>
        </p:txBody>
      </p:sp>
      <p:sp>
        <p:nvSpPr>
          <p:cNvPr id="21" name="Text 19"/>
          <p:cNvSpPr/>
          <p:nvPr/>
        </p:nvSpPr>
        <p:spPr>
          <a:xfrm>
            <a:off x="1839516" y="5772031"/>
            <a:ext cx="12177712" cy="560784"/>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15213F"/>
                </a:solidFill>
                <a:latin typeface="Inter" pitchFamily="34" charset="0"/>
                <a:ea typeface="Inter" pitchFamily="34" charset="-122"/>
                <a:cs typeface="Inter" pitchFamily="34" charset="-120"/>
              </a:rPr>
              <a:t>Cropping:</a:t>
            </a:r>
            <a:pPr algn="l" indent="0" marL="0">
              <a:lnSpc>
                <a:spcPts val="2200"/>
              </a:lnSpc>
              <a:buNone/>
            </a:pPr>
            <a:r>
              <a:rPr lang="en-US" sz="1350" dirty="0">
                <a:solidFill>
                  <a:srgbClr val="15213F"/>
                </a:solidFill>
                <a:latin typeface="Inter" pitchFamily="34" charset="0"/>
                <a:ea typeface="Inter" pitchFamily="34" charset="-122"/>
                <a:cs typeface="Inter" pitchFamily="34" charset="-120"/>
              </a:rPr>
              <a:t> Removed unnecessary areas from images, such as the car dashboard and sky, to focus the model's attention on the road surface where potholes are present.</a:t>
            </a:r>
            <a:endParaRPr lang="en-US" sz="1350" dirty="0"/>
          </a:p>
        </p:txBody>
      </p:sp>
      <p:sp>
        <p:nvSpPr>
          <p:cNvPr id="22" name="Text 20"/>
          <p:cNvSpPr/>
          <p:nvPr/>
        </p:nvSpPr>
        <p:spPr>
          <a:xfrm>
            <a:off x="1839516" y="6394132"/>
            <a:ext cx="12177712" cy="560784"/>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15213F"/>
                </a:solidFill>
                <a:latin typeface="Inter" pitchFamily="34" charset="0"/>
                <a:ea typeface="Inter" pitchFamily="34" charset="-122"/>
                <a:cs typeface="Inter" pitchFamily="34" charset="-120"/>
              </a:rPr>
              <a:t>Bounding Box Adjustment:</a:t>
            </a:r>
            <a:pPr algn="l" indent="0" marL="0">
              <a:lnSpc>
                <a:spcPts val="2200"/>
              </a:lnSpc>
              <a:buNone/>
            </a:pPr>
            <a:r>
              <a:rPr lang="en-US" sz="1350" dirty="0">
                <a:solidFill>
                  <a:srgbClr val="15213F"/>
                </a:solidFill>
                <a:latin typeface="Inter" pitchFamily="34" charset="0"/>
                <a:ea typeface="Inter" pitchFamily="34" charset="-122"/>
                <a:cs typeface="Inter" pitchFamily="34" charset="-120"/>
              </a:rPr>
              <a:t> Adjusted the bounding boxes in line with the cropped images to ensure the annotations remained accurate and relevant for training detection models.</a:t>
            </a:r>
            <a:endParaRPr lang="en-US" sz="1350" dirty="0"/>
          </a:p>
        </p:txBody>
      </p:sp>
      <p:sp>
        <p:nvSpPr>
          <p:cNvPr id="23" name="Text 21"/>
          <p:cNvSpPr/>
          <p:nvPr/>
        </p:nvSpPr>
        <p:spPr>
          <a:xfrm>
            <a:off x="1839516" y="7016234"/>
            <a:ext cx="12177712" cy="560784"/>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15213F"/>
                </a:solidFill>
                <a:latin typeface="Inter" pitchFamily="34" charset="0"/>
                <a:ea typeface="Inter" pitchFamily="34" charset="-122"/>
                <a:cs typeface="Inter" pitchFamily="34" charset="-120"/>
              </a:rPr>
              <a:t>Data Quality: </a:t>
            </a:r>
            <a:pPr algn="l" indent="0" marL="0">
              <a:lnSpc>
                <a:spcPts val="2200"/>
              </a:lnSpc>
              <a:buNone/>
            </a:pPr>
            <a:r>
              <a:rPr lang="en-US" sz="1350" dirty="0">
                <a:solidFill>
                  <a:srgbClr val="15213F"/>
                </a:solidFill>
                <a:latin typeface="Inter" pitchFamily="34" charset="0"/>
                <a:ea typeface="Inter" pitchFamily="34" charset="-122"/>
                <a:cs typeface="Inter" pitchFamily="34" charset="-120"/>
              </a:rPr>
              <a:t>As the images were already of high quality and preprocessed, there was no need for additional noise removal or enhancement techniques, allowing us to focus on the core tasks of detection and localization.</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396835" y="734735"/>
            <a:ext cx="4539853" cy="354330"/>
          </a:xfrm>
          <a:prstGeom prst="rect">
            <a:avLst/>
          </a:prstGeom>
          <a:noFill/>
          <a:ln/>
        </p:spPr>
        <p:txBody>
          <a:bodyPr wrap="none" lIns="0" tIns="0" rIns="0" bIns="0" rtlCol="0" anchor="t"/>
          <a:lstStyle/>
          <a:p>
            <a:pPr indent="0" marL="0">
              <a:lnSpc>
                <a:spcPts val="2750"/>
              </a:lnSpc>
              <a:buNone/>
            </a:pPr>
            <a:r>
              <a:rPr lang="en-US" sz="2200" b="1" dirty="0">
                <a:solidFill>
                  <a:srgbClr val="3257B8"/>
                </a:solidFill>
                <a:latin typeface="Inter Bold" pitchFamily="34" charset="0"/>
                <a:ea typeface="Inter Bold" pitchFamily="34" charset="-122"/>
                <a:cs typeface="Inter Bold" pitchFamily="34" charset="-120"/>
              </a:rPr>
              <a:t>Developing the Initial CNN Model</a:t>
            </a:r>
            <a:endParaRPr lang="en-US" sz="2200" dirty="0"/>
          </a:p>
        </p:txBody>
      </p:sp>
      <p:sp>
        <p:nvSpPr>
          <p:cNvPr id="3" name="Text 1"/>
          <p:cNvSpPr/>
          <p:nvPr/>
        </p:nvSpPr>
        <p:spPr>
          <a:xfrm>
            <a:off x="396835" y="1259086"/>
            <a:ext cx="13836729" cy="226814"/>
          </a:xfrm>
          <a:prstGeom prst="rect">
            <a:avLst/>
          </a:prstGeom>
          <a:noFill/>
          <a:ln/>
        </p:spPr>
        <p:txBody>
          <a:bodyPr wrap="none" lIns="0" tIns="0" rIns="0" bIns="0" rtlCol="0" anchor="t"/>
          <a:lstStyle/>
          <a:p>
            <a:pPr indent="0" marL="0">
              <a:lnSpc>
                <a:spcPts val="1750"/>
              </a:lnSpc>
              <a:buNone/>
            </a:pPr>
            <a:r>
              <a:rPr lang="en-US" sz="1100" b="1" dirty="0">
                <a:solidFill>
                  <a:srgbClr val="15213F"/>
                </a:solidFill>
                <a:latin typeface="Inter" pitchFamily="34" charset="0"/>
                <a:ea typeface="Inter" pitchFamily="34" charset="-122"/>
                <a:cs typeface="Inter" pitchFamily="34" charset="-120"/>
              </a:rPr>
              <a:t>Programming Environment &amp; Libraries:</a:t>
            </a:r>
            <a:endParaRPr lang="en-US" sz="1100" dirty="0"/>
          </a:p>
        </p:txBody>
      </p:sp>
      <p:sp>
        <p:nvSpPr>
          <p:cNvPr id="4" name="Text 2"/>
          <p:cNvSpPr/>
          <p:nvPr/>
        </p:nvSpPr>
        <p:spPr>
          <a:xfrm>
            <a:off x="396835" y="1613416"/>
            <a:ext cx="13836729"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Python:</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 Used for its strong data manipulation and machine learning capabilities.</a:t>
            </a:r>
            <a:endParaRPr lang="en-US" sz="850" dirty="0"/>
          </a:p>
        </p:txBody>
      </p:sp>
      <p:sp>
        <p:nvSpPr>
          <p:cNvPr id="5" name="Text 3"/>
          <p:cNvSpPr/>
          <p:nvPr/>
        </p:nvSpPr>
        <p:spPr>
          <a:xfrm>
            <a:off x="396835" y="1834515"/>
            <a:ext cx="13836729"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OpenCV (cv2):</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 Handles image processing tasks such as reading, resizing, and preprocessing images.</a:t>
            </a:r>
            <a:endParaRPr lang="en-US" sz="850" dirty="0"/>
          </a:p>
        </p:txBody>
      </p:sp>
      <p:sp>
        <p:nvSpPr>
          <p:cNvPr id="6" name="Text 4"/>
          <p:cNvSpPr/>
          <p:nvPr/>
        </p:nvSpPr>
        <p:spPr>
          <a:xfrm>
            <a:off x="396835" y="2055614"/>
            <a:ext cx="13836729"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NumPy:</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 Manages array and matrix operations critical in image and data processing.</a:t>
            </a:r>
            <a:endParaRPr lang="en-US" sz="850" dirty="0"/>
          </a:p>
        </p:txBody>
      </p:sp>
      <p:sp>
        <p:nvSpPr>
          <p:cNvPr id="7" name="Text 5"/>
          <p:cNvSpPr/>
          <p:nvPr/>
        </p:nvSpPr>
        <p:spPr>
          <a:xfrm>
            <a:off x="396835" y="2276713"/>
            <a:ext cx="13836729"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TensorFlow/Keras:</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 Frameworks for building and training the CNN. Keras simplifies operations like model layer creation and training.</a:t>
            </a:r>
            <a:endParaRPr lang="en-US" sz="850" dirty="0"/>
          </a:p>
        </p:txBody>
      </p:sp>
      <p:sp>
        <p:nvSpPr>
          <p:cNvPr id="8" name="Text 6"/>
          <p:cNvSpPr/>
          <p:nvPr/>
        </p:nvSpPr>
        <p:spPr>
          <a:xfrm>
            <a:off x="396835" y="2497812"/>
            <a:ext cx="13836729"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Scikit-learn:</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 Used for data splitting, class weight computation, and performance evaluation via confusion matrices.</a:t>
            </a:r>
            <a:endParaRPr lang="en-US" sz="850" dirty="0"/>
          </a:p>
        </p:txBody>
      </p:sp>
      <p:sp>
        <p:nvSpPr>
          <p:cNvPr id="9" name="Text 7"/>
          <p:cNvSpPr/>
          <p:nvPr/>
        </p:nvSpPr>
        <p:spPr>
          <a:xfrm>
            <a:off x="396835" y="2718911"/>
            <a:ext cx="13836729"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Matplotlib &amp; Seaborn: </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Visualize data and model performance, essential for analyzing training outcomes and model accuracy.</a:t>
            </a:r>
            <a:endParaRPr lang="en-US" sz="850" dirty="0"/>
          </a:p>
        </p:txBody>
      </p:sp>
      <p:pic>
        <p:nvPicPr>
          <p:cNvPr id="10" name="Image 0" descr="preencoded.png">    </p:cNvPr>
          <p:cNvPicPr>
            <a:picLocks noChangeAspect="1"/>
          </p:cNvPicPr>
          <p:nvPr/>
        </p:nvPicPr>
        <p:blipFill>
          <a:blip r:embed="rId1"/>
          <a:stretch>
            <a:fillRect/>
          </a:stretch>
        </p:blipFill>
        <p:spPr>
          <a:xfrm>
            <a:off x="2999780" y="3027878"/>
            <a:ext cx="1712238" cy="1095494"/>
          </a:xfrm>
          <a:prstGeom prst="rect">
            <a:avLst/>
          </a:prstGeom>
        </p:spPr>
      </p:pic>
      <p:sp>
        <p:nvSpPr>
          <p:cNvPr id="11" name="Text 8"/>
          <p:cNvSpPr/>
          <p:nvPr/>
        </p:nvSpPr>
        <p:spPr>
          <a:xfrm>
            <a:off x="3825240" y="3609499"/>
            <a:ext cx="61198" cy="226814"/>
          </a:xfrm>
          <a:prstGeom prst="rect">
            <a:avLst/>
          </a:prstGeom>
          <a:noFill/>
          <a:ln/>
        </p:spPr>
        <p:txBody>
          <a:bodyPr wrap="none" lIns="0" tIns="0" rIns="0" bIns="0" rtlCol="0" anchor="t"/>
          <a:lstStyle/>
          <a:p>
            <a:pPr algn="ctr" indent="0" marL="0">
              <a:lnSpc>
                <a:spcPts val="1750"/>
              </a:lnSpc>
              <a:buNone/>
            </a:pPr>
            <a:r>
              <a:rPr lang="en-US" sz="1100" b="1" dirty="0">
                <a:solidFill>
                  <a:srgbClr val="15213F"/>
                </a:solidFill>
                <a:latin typeface="Inter Bold" pitchFamily="34" charset="0"/>
                <a:ea typeface="Inter Bold" pitchFamily="34" charset="-122"/>
                <a:cs typeface="Inter Bold" pitchFamily="34" charset="-120"/>
              </a:rPr>
              <a:t>1</a:t>
            </a:r>
            <a:endParaRPr lang="en-US" sz="1100" dirty="0"/>
          </a:p>
        </p:txBody>
      </p:sp>
      <p:sp>
        <p:nvSpPr>
          <p:cNvPr id="12" name="Text 9"/>
          <p:cNvSpPr/>
          <p:nvPr/>
        </p:nvSpPr>
        <p:spPr>
          <a:xfrm>
            <a:off x="4825365" y="3141226"/>
            <a:ext cx="2113598" cy="177165"/>
          </a:xfrm>
          <a:prstGeom prst="rect">
            <a:avLst/>
          </a:prstGeom>
          <a:noFill/>
          <a:ln/>
        </p:spPr>
        <p:txBody>
          <a:bodyPr wrap="none" lIns="0" tIns="0" rIns="0" bIns="0" rtlCol="0" anchor="t"/>
          <a:lstStyle/>
          <a:p>
            <a:pPr algn="l" indent="0" marL="0">
              <a:lnSpc>
                <a:spcPts val="1350"/>
              </a:lnSpc>
              <a:buNone/>
            </a:pPr>
            <a:r>
              <a:rPr lang="en-US" sz="1100" b="1" dirty="0">
                <a:solidFill>
                  <a:srgbClr val="15213F"/>
                </a:solidFill>
                <a:latin typeface="Inter Bold" pitchFamily="34" charset="0"/>
                <a:ea typeface="Inter Bold" pitchFamily="34" charset="-122"/>
                <a:cs typeface="Inter Bold" pitchFamily="34" charset="-120"/>
              </a:rPr>
              <a:t>Model Development &amp; Training</a:t>
            </a:r>
            <a:endParaRPr lang="en-US" sz="1100" dirty="0"/>
          </a:p>
        </p:txBody>
      </p:sp>
      <p:sp>
        <p:nvSpPr>
          <p:cNvPr id="13" name="Text 10"/>
          <p:cNvSpPr/>
          <p:nvPr/>
        </p:nvSpPr>
        <p:spPr>
          <a:xfrm>
            <a:off x="4825365" y="3386376"/>
            <a:ext cx="7523083"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ImageDataGenerator:</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 Enhances data variety through augmentation techniques like rotation and flipping, improving model generalization.</a:t>
            </a:r>
            <a:endParaRPr lang="en-US" sz="850" dirty="0"/>
          </a:p>
        </p:txBody>
      </p:sp>
      <p:sp>
        <p:nvSpPr>
          <p:cNvPr id="14" name="Text 11"/>
          <p:cNvSpPr/>
          <p:nvPr/>
        </p:nvSpPr>
        <p:spPr>
          <a:xfrm>
            <a:off x="4825365" y="3607475"/>
            <a:ext cx="7523083"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EarlyStopping:</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 Prevents overfitting by halting training when validation performance plateaus.</a:t>
            </a:r>
            <a:endParaRPr lang="en-US" sz="850" dirty="0"/>
          </a:p>
        </p:txBody>
      </p:sp>
      <p:sp>
        <p:nvSpPr>
          <p:cNvPr id="15" name="Text 12"/>
          <p:cNvSpPr/>
          <p:nvPr/>
        </p:nvSpPr>
        <p:spPr>
          <a:xfrm>
            <a:off x="4825365" y="3828574"/>
            <a:ext cx="7523083"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Adam Optimizer:</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 Efficiently handles optimization, especially useful for large datasets with noisy gradients.</a:t>
            </a:r>
            <a:endParaRPr lang="en-US" sz="850" dirty="0"/>
          </a:p>
        </p:txBody>
      </p:sp>
      <p:sp>
        <p:nvSpPr>
          <p:cNvPr id="16" name="Shape 13"/>
          <p:cNvSpPr/>
          <p:nvPr/>
        </p:nvSpPr>
        <p:spPr>
          <a:xfrm>
            <a:off x="4740354" y="4133731"/>
            <a:ext cx="9464873" cy="7620"/>
          </a:xfrm>
          <a:prstGeom prst="roundRect">
            <a:avLst>
              <a:gd name="adj" fmla="val 1339536"/>
            </a:avLst>
          </a:prstGeom>
          <a:solidFill>
            <a:srgbClr val="CFD2D8"/>
          </a:solidFill>
          <a:ln/>
        </p:spPr>
      </p:sp>
      <p:pic>
        <p:nvPicPr>
          <p:cNvPr id="17" name="Image 1" descr="preencoded.png">    </p:cNvPr>
          <p:cNvPicPr>
            <a:picLocks noChangeAspect="1"/>
          </p:cNvPicPr>
          <p:nvPr/>
        </p:nvPicPr>
        <p:blipFill>
          <a:blip r:embed="rId2"/>
          <a:stretch>
            <a:fillRect/>
          </a:stretch>
        </p:blipFill>
        <p:spPr>
          <a:xfrm>
            <a:off x="2143720" y="4151709"/>
            <a:ext cx="3424476" cy="1095494"/>
          </a:xfrm>
          <a:prstGeom prst="rect">
            <a:avLst/>
          </a:prstGeom>
        </p:spPr>
      </p:pic>
      <p:sp>
        <p:nvSpPr>
          <p:cNvPr id="18" name="Text 14"/>
          <p:cNvSpPr/>
          <p:nvPr/>
        </p:nvSpPr>
        <p:spPr>
          <a:xfrm>
            <a:off x="3811310" y="4586049"/>
            <a:ext cx="89297" cy="226814"/>
          </a:xfrm>
          <a:prstGeom prst="rect">
            <a:avLst/>
          </a:prstGeom>
          <a:noFill/>
          <a:ln/>
        </p:spPr>
        <p:txBody>
          <a:bodyPr wrap="none" lIns="0" tIns="0" rIns="0" bIns="0" rtlCol="0" anchor="t"/>
          <a:lstStyle/>
          <a:p>
            <a:pPr algn="ctr" indent="0" marL="0">
              <a:lnSpc>
                <a:spcPts val="1750"/>
              </a:lnSpc>
              <a:buNone/>
            </a:pPr>
            <a:r>
              <a:rPr lang="en-US" sz="1100" b="1" dirty="0">
                <a:solidFill>
                  <a:srgbClr val="15213F"/>
                </a:solidFill>
                <a:latin typeface="Inter Bold" pitchFamily="34" charset="0"/>
                <a:ea typeface="Inter Bold" pitchFamily="34" charset="-122"/>
                <a:cs typeface="Inter Bold" pitchFamily="34" charset="-120"/>
              </a:rPr>
              <a:t>2</a:t>
            </a:r>
            <a:endParaRPr lang="en-US" sz="1100" dirty="0"/>
          </a:p>
        </p:txBody>
      </p:sp>
      <p:sp>
        <p:nvSpPr>
          <p:cNvPr id="19" name="Text 15"/>
          <p:cNvSpPr/>
          <p:nvPr/>
        </p:nvSpPr>
        <p:spPr>
          <a:xfrm>
            <a:off x="5681543" y="4395430"/>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15213F"/>
                </a:solidFill>
                <a:latin typeface="Inter Bold" pitchFamily="34" charset="0"/>
                <a:ea typeface="Inter Bold" pitchFamily="34" charset="-122"/>
                <a:cs typeface="Inter Bold" pitchFamily="34" charset="-120"/>
              </a:rPr>
              <a:t>Model Architecture:</a:t>
            </a:r>
            <a:endParaRPr lang="en-US" sz="1100" dirty="0"/>
          </a:p>
        </p:txBody>
      </p:sp>
      <p:sp>
        <p:nvSpPr>
          <p:cNvPr id="20" name="Text 16"/>
          <p:cNvSpPr/>
          <p:nvPr/>
        </p:nvSpPr>
        <p:spPr>
          <a:xfrm>
            <a:off x="5681543" y="4640580"/>
            <a:ext cx="8438674" cy="362903"/>
          </a:xfrm>
          <a:prstGeom prst="rect">
            <a:avLst/>
          </a:prstGeom>
          <a:noFill/>
          <a:ln/>
        </p:spPr>
        <p:txBody>
          <a:bodyPr wrap="squar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CNN Layers:</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 Multiple convolutional and max-pooling layers, followed by dense layers with ReLU activation, and a softmax output layer for class probability.</a:t>
            </a:r>
            <a:endParaRPr lang="en-US" sz="850" dirty="0"/>
          </a:p>
        </p:txBody>
      </p:sp>
      <p:sp>
        <p:nvSpPr>
          <p:cNvPr id="21" name="Shape 17"/>
          <p:cNvSpPr/>
          <p:nvPr/>
        </p:nvSpPr>
        <p:spPr>
          <a:xfrm>
            <a:off x="5596533" y="5257562"/>
            <a:ext cx="8608695" cy="7620"/>
          </a:xfrm>
          <a:prstGeom prst="roundRect">
            <a:avLst>
              <a:gd name="adj" fmla="val 1339536"/>
            </a:avLst>
          </a:prstGeom>
          <a:solidFill>
            <a:srgbClr val="CFD2D8"/>
          </a:solidFill>
          <a:ln/>
        </p:spPr>
      </p:sp>
      <p:pic>
        <p:nvPicPr>
          <p:cNvPr id="22" name="Image 2" descr="preencoded.png">    </p:cNvPr>
          <p:cNvPicPr>
            <a:picLocks noChangeAspect="1"/>
          </p:cNvPicPr>
          <p:nvPr/>
        </p:nvPicPr>
        <p:blipFill>
          <a:blip r:embed="rId3"/>
          <a:stretch>
            <a:fillRect/>
          </a:stretch>
        </p:blipFill>
        <p:spPr>
          <a:xfrm>
            <a:off x="1287542" y="5275540"/>
            <a:ext cx="5136833" cy="1095494"/>
          </a:xfrm>
          <a:prstGeom prst="rect">
            <a:avLst/>
          </a:prstGeom>
        </p:spPr>
      </p:pic>
      <p:sp>
        <p:nvSpPr>
          <p:cNvPr id="23" name="Text 18"/>
          <p:cNvSpPr/>
          <p:nvPr/>
        </p:nvSpPr>
        <p:spPr>
          <a:xfrm>
            <a:off x="3810119" y="5709880"/>
            <a:ext cx="91559" cy="226814"/>
          </a:xfrm>
          <a:prstGeom prst="rect">
            <a:avLst/>
          </a:prstGeom>
          <a:noFill/>
          <a:ln/>
        </p:spPr>
        <p:txBody>
          <a:bodyPr wrap="none" lIns="0" tIns="0" rIns="0" bIns="0" rtlCol="0" anchor="t"/>
          <a:lstStyle/>
          <a:p>
            <a:pPr algn="ctr" indent="0" marL="0">
              <a:lnSpc>
                <a:spcPts val="1750"/>
              </a:lnSpc>
              <a:buNone/>
            </a:pPr>
            <a:r>
              <a:rPr lang="en-US" sz="1100" b="1" dirty="0">
                <a:solidFill>
                  <a:srgbClr val="15213F"/>
                </a:solidFill>
                <a:latin typeface="Inter Bold" pitchFamily="34" charset="0"/>
                <a:ea typeface="Inter Bold" pitchFamily="34" charset="-122"/>
                <a:cs typeface="Inter Bold" pitchFamily="34" charset="-120"/>
              </a:rPr>
              <a:t>3</a:t>
            </a:r>
            <a:endParaRPr lang="en-US" sz="1100" dirty="0"/>
          </a:p>
        </p:txBody>
      </p:sp>
      <p:sp>
        <p:nvSpPr>
          <p:cNvPr id="24" name="Text 19"/>
          <p:cNvSpPr/>
          <p:nvPr/>
        </p:nvSpPr>
        <p:spPr>
          <a:xfrm>
            <a:off x="6537722" y="5499378"/>
            <a:ext cx="1939290" cy="177165"/>
          </a:xfrm>
          <a:prstGeom prst="rect">
            <a:avLst/>
          </a:prstGeom>
          <a:noFill/>
          <a:ln/>
        </p:spPr>
        <p:txBody>
          <a:bodyPr wrap="none" lIns="0" tIns="0" rIns="0" bIns="0" rtlCol="0" anchor="t"/>
          <a:lstStyle/>
          <a:p>
            <a:pPr algn="l" indent="0" marL="0">
              <a:lnSpc>
                <a:spcPts val="1350"/>
              </a:lnSpc>
              <a:buNone/>
            </a:pPr>
            <a:r>
              <a:rPr lang="en-US" sz="1100" b="1" dirty="0">
                <a:solidFill>
                  <a:srgbClr val="15213F"/>
                </a:solidFill>
                <a:latin typeface="Inter Bold" pitchFamily="34" charset="0"/>
                <a:ea typeface="Inter Bold" pitchFamily="34" charset="-122"/>
                <a:cs typeface="Inter Bold" pitchFamily="34" charset="-120"/>
              </a:rPr>
              <a:t>Preprocessing &amp; Evaluation:</a:t>
            </a:r>
            <a:endParaRPr lang="en-US" sz="1100" dirty="0"/>
          </a:p>
        </p:txBody>
      </p:sp>
      <p:sp>
        <p:nvSpPr>
          <p:cNvPr id="25" name="Text 20"/>
          <p:cNvSpPr/>
          <p:nvPr/>
        </p:nvSpPr>
        <p:spPr>
          <a:xfrm>
            <a:off x="6537722" y="5744528"/>
            <a:ext cx="5475089"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Image Standardization:</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 Resizing to 300x300 pixels and normalizing pixel values to [0, 1].</a:t>
            </a:r>
            <a:endParaRPr lang="en-US" sz="850" dirty="0"/>
          </a:p>
        </p:txBody>
      </p:sp>
      <p:sp>
        <p:nvSpPr>
          <p:cNvPr id="26" name="Text 21"/>
          <p:cNvSpPr/>
          <p:nvPr/>
        </p:nvSpPr>
        <p:spPr>
          <a:xfrm>
            <a:off x="6537722" y="5965627"/>
            <a:ext cx="5475089"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Confusion Matrix:</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 Summarizes model performance, helping gauge accuracy, precision, and recall.</a:t>
            </a:r>
            <a:endParaRPr lang="en-US" sz="850" dirty="0"/>
          </a:p>
        </p:txBody>
      </p:sp>
      <p:sp>
        <p:nvSpPr>
          <p:cNvPr id="27" name="Shape 22"/>
          <p:cNvSpPr/>
          <p:nvPr/>
        </p:nvSpPr>
        <p:spPr>
          <a:xfrm>
            <a:off x="6452711" y="6381393"/>
            <a:ext cx="7752517" cy="7620"/>
          </a:xfrm>
          <a:prstGeom prst="roundRect">
            <a:avLst>
              <a:gd name="adj" fmla="val 1339536"/>
            </a:avLst>
          </a:prstGeom>
          <a:solidFill>
            <a:srgbClr val="CFD2D8"/>
          </a:solidFill>
          <a:ln/>
        </p:spPr>
      </p:sp>
      <p:pic>
        <p:nvPicPr>
          <p:cNvPr id="28" name="Image 3" descr="preencoded.png">    </p:cNvPr>
          <p:cNvPicPr>
            <a:picLocks noChangeAspect="1"/>
          </p:cNvPicPr>
          <p:nvPr/>
        </p:nvPicPr>
        <p:blipFill>
          <a:blip r:embed="rId4"/>
          <a:stretch>
            <a:fillRect/>
          </a:stretch>
        </p:blipFill>
        <p:spPr>
          <a:xfrm>
            <a:off x="431363" y="6399371"/>
            <a:ext cx="6849070" cy="1095494"/>
          </a:xfrm>
          <a:prstGeom prst="rect">
            <a:avLst/>
          </a:prstGeom>
        </p:spPr>
      </p:pic>
      <p:sp>
        <p:nvSpPr>
          <p:cNvPr id="29" name="Text 23"/>
          <p:cNvSpPr/>
          <p:nvPr/>
        </p:nvSpPr>
        <p:spPr>
          <a:xfrm>
            <a:off x="3807857" y="6833711"/>
            <a:ext cx="95845" cy="226814"/>
          </a:xfrm>
          <a:prstGeom prst="rect">
            <a:avLst/>
          </a:prstGeom>
          <a:noFill/>
          <a:ln/>
        </p:spPr>
        <p:txBody>
          <a:bodyPr wrap="none" lIns="0" tIns="0" rIns="0" bIns="0" rtlCol="0" anchor="t"/>
          <a:lstStyle/>
          <a:p>
            <a:pPr algn="ctr" indent="0" marL="0">
              <a:lnSpc>
                <a:spcPts val="1750"/>
              </a:lnSpc>
              <a:buNone/>
            </a:pPr>
            <a:r>
              <a:rPr lang="en-US" sz="1100" b="1" dirty="0">
                <a:solidFill>
                  <a:srgbClr val="15213F"/>
                </a:solidFill>
                <a:latin typeface="Inter Bold" pitchFamily="34" charset="0"/>
                <a:ea typeface="Inter Bold" pitchFamily="34" charset="-122"/>
                <a:cs typeface="Inter Bold" pitchFamily="34" charset="-120"/>
              </a:rPr>
              <a:t>4</a:t>
            </a:r>
            <a:endParaRPr lang="en-US" sz="1100" dirty="0"/>
          </a:p>
        </p:txBody>
      </p:sp>
      <p:sp>
        <p:nvSpPr>
          <p:cNvPr id="30" name="Text 24"/>
          <p:cNvSpPr/>
          <p:nvPr/>
        </p:nvSpPr>
        <p:spPr>
          <a:xfrm>
            <a:off x="7393781" y="6733818"/>
            <a:ext cx="1773079" cy="177165"/>
          </a:xfrm>
          <a:prstGeom prst="rect">
            <a:avLst/>
          </a:prstGeom>
          <a:noFill/>
          <a:ln/>
        </p:spPr>
        <p:txBody>
          <a:bodyPr wrap="none" lIns="0" tIns="0" rIns="0" bIns="0" rtlCol="0" anchor="t"/>
          <a:lstStyle/>
          <a:p>
            <a:pPr algn="l" indent="0" marL="0">
              <a:lnSpc>
                <a:spcPts val="1350"/>
              </a:lnSpc>
              <a:buNone/>
            </a:pPr>
            <a:r>
              <a:rPr lang="en-US" sz="1100" b="1" dirty="0">
                <a:solidFill>
                  <a:srgbClr val="15213F"/>
                </a:solidFill>
                <a:latin typeface="Inter Bold" pitchFamily="34" charset="0"/>
                <a:ea typeface="Inter Bold" pitchFamily="34" charset="-122"/>
                <a:cs typeface="Inter Bold" pitchFamily="34" charset="-120"/>
              </a:rPr>
              <a:t>Practical Implementation:</a:t>
            </a:r>
            <a:endParaRPr lang="en-US" sz="1100" dirty="0"/>
          </a:p>
        </p:txBody>
      </p:sp>
      <p:sp>
        <p:nvSpPr>
          <p:cNvPr id="31" name="Text 25"/>
          <p:cNvSpPr/>
          <p:nvPr/>
        </p:nvSpPr>
        <p:spPr>
          <a:xfrm>
            <a:off x="7393781" y="6978968"/>
            <a:ext cx="6202323" cy="181451"/>
          </a:xfrm>
          <a:prstGeom prst="rect">
            <a:avLst/>
          </a:prstGeom>
          <a:noFill/>
          <a:ln/>
        </p:spPr>
        <p:txBody>
          <a:bodyPr wrap="none" lIns="0" tIns="0" rIns="0" bIns="0" rtlCol="0" anchor="t"/>
          <a:lstStyle/>
          <a:p>
            <a:pPr algn="l" marL="342900" indent="-342900">
              <a:lnSpc>
                <a:spcPts val="1400"/>
              </a:lnSpc>
              <a:buSzPct val="100000"/>
              <a:buChar char="•"/>
            </a:pPr>
            <a:r>
              <a:rPr lang="en-US" sz="850" b="1" dirty="0">
                <a:solidFill>
                  <a:srgbClr val="15213F"/>
                </a:solidFill>
                <a:latin typeface="Inter" pitchFamily="34" charset="0"/>
                <a:ea typeface="Inter" pitchFamily="34" charset="-122"/>
                <a:cs typeface="Inter" pitchFamily="34" charset="-120"/>
              </a:rPr>
              <a:t>Prediction Function: </a:t>
            </a:r>
            <a:pPr algn="l" indent="0" marL="0">
              <a:lnSpc>
                <a:spcPts val="1400"/>
              </a:lnSpc>
              <a:buNone/>
            </a:pPr>
            <a:r>
              <a:rPr lang="en-US" sz="850" dirty="0">
                <a:solidFill>
                  <a:srgbClr val="15213F"/>
                </a:solidFill>
                <a:latin typeface="Inter" pitchFamily="34" charset="0"/>
                <a:ea typeface="Inter" pitchFamily="34" charset="-122"/>
                <a:cs typeface="Inter" pitchFamily="34" charset="-120"/>
              </a:rPr>
              <a:t>Enables the model to evaluate new images, illustrating practical usability and effectiveness.</a:t>
            </a:r>
            <a:endParaRPr lang="en-US" sz="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80098" y="614243"/>
            <a:ext cx="11266527" cy="696516"/>
          </a:xfrm>
          <a:prstGeom prst="rect">
            <a:avLst/>
          </a:prstGeom>
          <a:noFill/>
          <a:ln/>
        </p:spPr>
        <p:txBody>
          <a:bodyPr wrap="none" lIns="0" tIns="0" rIns="0" bIns="0" rtlCol="0" anchor="t"/>
          <a:lstStyle/>
          <a:p>
            <a:pPr indent="0" marL="0">
              <a:lnSpc>
                <a:spcPts val="5450"/>
              </a:lnSpc>
              <a:buNone/>
            </a:pPr>
            <a:r>
              <a:rPr lang="en-US" sz="4350" b="1" dirty="0">
                <a:solidFill>
                  <a:srgbClr val="3257B8"/>
                </a:solidFill>
                <a:latin typeface="Inter Bold" pitchFamily="34" charset="0"/>
                <a:ea typeface="Inter Bold" pitchFamily="34" charset="-122"/>
                <a:cs typeface="Inter Bold" pitchFamily="34" charset="-120"/>
              </a:rPr>
              <a:t>Motivation for Advancing to MobileNetV2</a:t>
            </a:r>
            <a:endParaRPr lang="en-US" sz="4350" dirty="0"/>
          </a:p>
        </p:txBody>
      </p:sp>
      <p:sp>
        <p:nvSpPr>
          <p:cNvPr id="3" name="Shape 1"/>
          <p:cNvSpPr/>
          <p:nvPr/>
        </p:nvSpPr>
        <p:spPr>
          <a:xfrm>
            <a:off x="780098" y="1756529"/>
            <a:ext cx="2178248" cy="1640919"/>
          </a:xfrm>
          <a:prstGeom prst="roundRect">
            <a:avLst>
              <a:gd name="adj" fmla="val 12226"/>
            </a:avLst>
          </a:prstGeom>
          <a:solidFill>
            <a:srgbClr val="FBFCFE"/>
          </a:solidFill>
          <a:ln/>
          <a:effectLst>
            <a:outerShdw sx="100000" sy="100000" kx="0" ky="0" algn="bl" rotWithShape="0" blurRad="334010" dist="0" dir="0">
              <a:srgbClr val="142952">
                <a:alpha val="10000"/>
              </a:srgbClr>
            </a:outerShdw>
          </a:effectLst>
        </p:spPr>
      </p:sp>
      <p:sp>
        <p:nvSpPr>
          <p:cNvPr id="4" name="Text 2"/>
          <p:cNvSpPr/>
          <p:nvPr/>
        </p:nvSpPr>
        <p:spPr>
          <a:xfrm>
            <a:off x="1002983" y="2354104"/>
            <a:ext cx="120134" cy="445770"/>
          </a:xfrm>
          <a:prstGeom prst="rect">
            <a:avLst/>
          </a:prstGeom>
          <a:noFill/>
          <a:ln/>
        </p:spPr>
        <p:txBody>
          <a:bodyPr wrap="none" lIns="0" tIns="0" rIns="0" bIns="0" rtlCol="0" anchor="t"/>
          <a:lstStyle/>
          <a:p>
            <a:pPr algn="ctr" indent="0" marL="0">
              <a:lnSpc>
                <a:spcPts val="3500"/>
              </a:lnSpc>
              <a:buNone/>
            </a:pPr>
            <a:r>
              <a:rPr lang="en-US" sz="2150" b="1" dirty="0">
                <a:solidFill>
                  <a:srgbClr val="15213F"/>
                </a:solidFill>
                <a:latin typeface="Inter Bold" pitchFamily="34" charset="0"/>
                <a:ea typeface="Inter Bold" pitchFamily="34" charset="-122"/>
                <a:cs typeface="Inter Bold" pitchFamily="34" charset="-120"/>
              </a:rPr>
              <a:t>1</a:t>
            </a:r>
            <a:endParaRPr lang="en-US" sz="2150" dirty="0"/>
          </a:p>
        </p:txBody>
      </p:sp>
      <p:sp>
        <p:nvSpPr>
          <p:cNvPr id="5" name="Text 3"/>
          <p:cNvSpPr/>
          <p:nvPr/>
        </p:nvSpPr>
        <p:spPr>
          <a:xfrm>
            <a:off x="3181231" y="1979414"/>
            <a:ext cx="4870966" cy="348258"/>
          </a:xfrm>
          <a:prstGeom prst="rect">
            <a:avLst/>
          </a:prstGeom>
          <a:noFill/>
          <a:ln/>
        </p:spPr>
        <p:txBody>
          <a:bodyPr wrap="none" lIns="0" tIns="0" rIns="0" bIns="0" rtlCol="0" anchor="t"/>
          <a:lstStyle/>
          <a:p>
            <a:pPr algn="l" indent="0" marL="0">
              <a:lnSpc>
                <a:spcPts val="2700"/>
              </a:lnSpc>
              <a:buNone/>
            </a:pPr>
            <a:r>
              <a:rPr lang="en-US" sz="2150" b="1" dirty="0">
                <a:solidFill>
                  <a:srgbClr val="15213F"/>
                </a:solidFill>
                <a:latin typeface="Inter Bold" pitchFamily="34" charset="0"/>
                <a:ea typeface="Inter Bold" pitchFamily="34" charset="-122"/>
                <a:cs typeface="Inter Bold" pitchFamily="34" charset="-120"/>
              </a:rPr>
              <a:t>Limitations of the Initial CNN Model:</a:t>
            </a:r>
            <a:endParaRPr lang="en-US" sz="2150" dirty="0"/>
          </a:p>
        </p:txBody>
      </p:sp>
      <p:sp>
        <p:nvSpPr>
          <p:cNvPr id="6" name="Text 4"/>
          <p:cNvSpPr/>
          <p:nvPr/>
        </p:nvSpPr>
        <p:spPr>
          <a:xfrm>
            <a:off x="3181231" y="2461379"/>
            <a:ext cx="10446187" cy="713184"/>
          </a:xfrm>
          <a:prstGeom prst="rect">
            <a:avLst/>
          </a:prstGeom>
          <a:noFill/>
          <a:ln/>
        </p:spPr>
        <p:txBody>
          <a:bodyPr wrap="square" lIns="0" tIns="0" rIns="0" bIns="0" rtlCol="0" anchor="t"/>
          <a:lstStyle/>
          <a:p>
            <a:pPr algn="l" indent="0" marL="0">
              <a:lnSpc>
                <a:spcPts val="2800"/>
              </a:lnSpc>
              <a:buNone/>
            </a:pPr>
            <a:r>
              <a:rPr lang="en-US" sz="1750" dirty="0">
                <a:solidFill>
                  <a:srgbClr val="15213F"/>
                </a:solidFill>
                <a:latin typeface="Inter" pitchFamily="34" charset="0"/>
                <a:ea typeface="Inter" pitchFamily="34" charset="-122"/>
                <a:cs typeface="Inter" pitchFamily="34" charset="-120"/>
              </a:rPr>
              <a:t>The initial model was efficient in classification but lacked spatial resolution for pinpointing exact pothole locations.</a:t>
            </a:r>
            <a:endParaRPr lang="en-US" sz="1750" dirty="0"/>
          </a:p>
        </p:txBody>
      </p:sp>
      <p:sp>
        <p:nvSpPr>
          <p:cNvPr id="7" name="Shape 5"/>
          <p:cNvSpPr/>
          <p:nvPr/>
        </p:nvSpPr>
        <p:spPr>
          <a:xfrm>
            <a:off x="3069788" y="3382208"/>
            <a:ext cx="10669072" cy="15240"/>
          </a:xfrm>
          <a:prstGeom prst="roundRect">
            <a:avLst>
              <a:gd name="adj" fmla="val 1316376"/>
            </a:avLst>
          </a:prstGeom>
          <a:solidFill>
            <a:srgbClr val="CFD2D8"/>
          </a:solidFill>
          <a:ln/>
        </p:spPr>
      </p:sp>
      <p:sp>
        <p:nvSpPr>
          <p:cNvPr id="8" name="Shape 6"/>
          <p:cNvSpPr/>
          <p:nvPr/>
        </p:nvSpPr>
        <p:spPr>
          <a:xfrm>
            <a:off x="780098" y="3508891"/>
            <a:ext cx="4356616" cy="1997512"/>
          </a:xfrm>
          <a:prstGeom prst="roundRect">
            <a:avLst>
              <a:gd name="adj" fmla="val 10043"/>
            </a:avLst>
          </a:prstGeom>
          <a:solidFill>
            <a:srgbClr val="FBFCFE"/>
          </a:solidFill>
          <a:ln/>
          <a:effectLst>
            <a:outerShdw sx="100000" sy="100000" kx="0" ky="0" algn="bl" rotWithShape="0" blurRad="334010" dist="0" dir="0">
              <a:srgbClr val="142952">
                <a:alpha val="10000"/>
              </a:srgbClr>
            </a:outerShdw>
          </a:effectLst>
        </p:spPr>
      </p:sp>
      <p:sp>
        <p:nvSpPr>
          <p:cNvPr id="9" name="Text 7"/>
          <p:cNvSpPr/>
          <p:nvPr/>
        </p:nvSpPr>
        <p:spPr>
          <a:xfrm>
            <a:off x="1002983" y="4284702"/>
            <a:ext cx="175498" cy="445770"/>
          </a:xfrm>
          <a:prstGeom prst="rect">
            <a:avLst/>
          </a:prstGeom>
          <a:noFill/>
          <a:ln/>
        </p:spPr>
        <p:txBody>
          <a:bodyPr wrap="none" lIns="0" tIns="0" rIns="0" bIns="0" rtlCol="0" anchor="t"/>
          <a:lstStyle/>
          <a:p>
            <a:pPr algn="ctr" indent="0" marL="0">
              <a:lnSpc>
                <a:spcPts val="3500"/>
              </a:lnSpc>
              <a:buNone/>
            </a:pPr>
            <a:r>
              <a:rPr lang="en-US" sz="2150" b="1" dirty="0">
                <a:solidFill>
                  <a:srgbClr val="15213F"/>
                </a:solidFill>
                <a:latin typeface="Inter Bold" pitchFamily="34" charset="0"/>
                <a:ea typeface="Inter Bold" pitchFamily="34" charset="-122"/>
                <a:cs typeface="Inter Bold" pitchFamily="34" charset="-120"/>
              </a:rPr>
              <a:t>2</a:t>
            </a:r>
            <a:endParaRPr lang="en-US" sz="2150" dirty="0"/>
          </a:p>
        </p:txBody>
      </p:sp>
      <p:sp>
        <p:nvSpPr>
          <p:cNvPr id="10" name="Text 8"/>
          <p:cNvSpPr/>
          <p:nvPr/>
        </p:nvSpPr>
        <p:spPr>
          <a:xfrm>
            <a:off x="5359598" y="3731776"/>
            <a:ext cx="2786301" cy="348258"/>
          </a:xfrm>
          <a:prstGeom prst="rect">
            <a:avLst/>
          </a:prstGeom>
          <a:noFill/>
          <a:ln/>
        </p:spPr>
        <p:txBody>
          <a:bodyPr wrap="none" lIns="0" tIns="0" rIns="0" bIns="0" rtlCol="0" anchor="t"/>
          <a:lstStyle/>
          <a:p>
            <a:pPr algn="l" indent="0" marL="0">
              <a:lnSpc>
                <a:spcPts val="2700"/>
              </a:lnSpc>
              <a:buNone/>
            </a:pPr>
            <a:r>
              <a:rPr lang="en-US" sz="2150" b="1" dirty="0">
                <a:solidFill>
                  <a:srgbClr val="15213F"/>
                </a:solidFill>
                <a:latin typeface="Inter Bold" pitchFamily="34" charset="0"/>
                <a:ea typeface="Inter Bold" pitchFamily="34" charset="-122"/>
                <a:cs typeface="Inter Bold" pitchFamily="34" charset="-120"/>
              </a:rPr>
              <a:t>Why MobileNetV2:</a:t>
            </a:r>
            <a:endParaRPr lang="en-US" sz="2150" dirty="0"/>
          </a:p>
        </p:txBody>
      </p:sp>
      <p:sp>
        <p:nvSpPr>
          <p:cNvPr id="11" name="Text 9"/>
          <p:cNvSpPr/>
          <p:nvPr/>
        </p:nvSpPr>
        <p:spPr>
          <a:xfrm>
            <a:off x="5359598" y="4213741"/>
            <a:ext cx="8267819" cy="1069777"/>
          </a:xfrm>
          <a:prstGeom prst="rect">
            <a:avLst/>
          </a:prstGeom>
          <a:noFill/>
          <a:ln/>
        </p:spPr>
        <p:txBody>
          <a:bodyPr wrap="square" lIns="0" tIns="0" rIns="0" bIns="0" rtlCol="0" anchor="t"/>
          <a:lstStyle/>
          <a:p>
            <a:pPr algn="l" indent="0" marL="0">
              <a:lnSpc>
                <a:spcPts val="2800"/>
              </a:lnSpc>
              <a:buNone/>
            </a:pPr>
            <a:r>
              <a:rPr lang="en-US" sz="1750" dirty="0">
                <a:solidFill>
                  <a:srgbClr val="15213F"/>
                </a:solidFill>
                <a:latin typeface="Inter" pitchFamily="34" charset="0"/>
                <a:ea typeface="Inter" pitchFamily="34" charset="-122"/>
                <a:cs typeface="Inter" pitchFamily="34" charset="-120"/>
              </a:rPr>
              <a:t>Chosen for its lightweight architecture and speed, making it ideal for deployment in mobile or edge computing scenarios where real-time processing is crucial.</a:t>
            </a:r>
            <a:endParaRPr lang="en-US" sz="1750" dirty="0"/>
          </a:p>
        </p:txBody>
      </p:sp>
      <p:sp>
        <p:nvSpPr>
          <p:cNvPr id="12" name="Shape 10"/>
          <p:cNvSpPr/>
          <p:nvPr/>
        </p:nvSpPr>
        <p:spPr>
          <a:xfrm>
            <a:off x="5248156" y="5491163"/>
            <a:ext cx="8490704" cy="15240"/>
          </a:xfrm>
          <a:prstGeom prst="roundRect">
            <a:avLst>
              <a:gd name="adj" fmla="val 1316376"/>
            </a:avLst>
          </a:prstGeom>
          <a:solidFill>
            <a:srgbClr val="CFD2D8"/>
          </a:solidFill>
          <a:ln/>
        </p:spPr>
      </p:sp>
      <p:sp>
        <p:nvSpPr>
          <p:cNvPr id="13" name="Shape 11"/>
          <p:cNvSpPr/>
          <p:nvPr/>
        </p:nvSpPr>
        <p:spPr>
          <a:xfrm>
            <a:off x="780098" y="5617845"/>
            <a:ext cx="6535103" cy="1997512"/>
          </a:xfrm>
          <a:prstGeom prst="roundRect">
            <a:avLst>
              <a:gd name="adj" fmla="val 10043"/>
            </a:avLst>
          </a:prstGeom>
          <a:solidFill>
            <a:srgbClr val="FBFCFE"/>
          </a:solidFill>
          <a:ln/>
          <a:effectLst>
            <a:outerShdw sx="100000" sy="100000" kx="0" ky="0" algn="bl" rotWithShape="0" blurRad="334010" dist="0" dir="0">
              <a:srgbClr val="142952">
                <a:alpha val="10000"/>
              </a:srgbClr>
            </a:outerShdw>
          </a:effectLst>
        </p:spPr>
      </p:sp>
      <p:sp>
        <p:nvSpPr>
          <p:cNvPr id="14" name="Text 12"/>
          <p:cNvSpPr/>
          <p:nvPr/>
        </p:nvSpPr>
        <p:spPr>
          <a:xfrm>
            <a:off x="1002983" y="6393656"/>
            <a:ext cx="179784" cy="445770"/>
          </a:xfrm>
          <a:prstGeom prst="rect">
            <a:avLst/>
          </a:prstGeom>
          <a:noFill/>
          <a:ln/>
        </p:spPr>
        <p:txBody>
          <a:bodyPr wrap="none" lIns="0" tIns="0" rIns="0" bIns="0" rtlCol="0" anchor="t"/>
          <a:lstStyle/>
          <a:p>
            <a:pPr algn="ctr" indent="0" marL="0">
              <a:lnSpc>
                <a:spcPts val="3500"/>
              </a:lnSpc>
              <a:buNone/>
            </a:pPr>
            <a:r>
              <a:rPr lang="en-US" sz="2150" b="1" dirty="0">
                <a:solidFill>
                  <a:srgbClr val="15213F"/>
                </a:solidFill>
                <a:latin typeface="Inter Bold" pitchFamily="34" charset="0"/>
                <a:ea typeface="Inter Bold" pitchFamily="34" charset="-122"/>
                <a:cs typeface="Inter Bold" pitchFamily="34" charset="-120"/>
              </a:rPr>
              <a:t>3</a:t>
            </a:r>
            <a:endParaRPr lang="en-US" sz="2150" dirty="0"/>
          </a:p>
        </p:txBody>
      </p:sp>
      <p:sp>
        <p:nvSpPr>
          <p:cNvPr id="15" name="Text 13"/>
          <p:cNvSpPr/>
          <p:nvPr/>
        </p:nvSpPr>
        <p:spPr>
          <a:xfrm>
            <a:off x="7538085" y="5840730"/>
            <a:ext cx="3265765" cy="348258"/>
          </a:xfrm>
          <a:prstGeom prst="rect">
            <a:avLst/>
          </a:prstGeom>
          <a:noFill/>
          <a:ln/>
        </p:spPr>
        <p:txBody>
          <a:bodyPr wrap="none" lIns="0" tIns="0" rIns="0" bIns="0" rtlCol="0" anchor="t"/>
          <a:lstStyle/>
          <a:p>
            <a:pPr algn="l" indent="0" marL="0">
              <a:lnSpc>
                <a:spcPts val="2700"/>
              </a:lnSpc>
              <a:buNone/>
            </a:pPr>
            <a:r>
              <a:rPr lang="en-US" sz="2150" b="1" dirty="0">
                <a:solidFill>
                  <a:srgbClr val="15213F"/>
                </a:solidFill>
                <a:latin typeface="Inter Bold" pitchFamily="34" charset="0"/>
                <a:ea typeface="Inter Bold" pitchFamily="34" charset="-122"/>
                <a:cs typeface="Inter Bold" pitchFamily="34" charset="-120"/>
              </a:rPr>
              <a:t>Goals for Enhancement:</a:t>
            </a:r>
            <a:endParaRPr lang="en-US" sz="2150" dirty="0"/>
          </a:p>
        </p:txBody>
      </p:sp>
      <p:sp>
        <p:nvSpPr>
          <p:cNvPr id="16" name="Text 14"/>
          <p:cNvSpPr/>
          <p:nvPr/>
        </p:nvSpPr>
        <p:spPr>
          <a:xfrm>
            <a:off x="7538085" y="6322695"/>
            <a:ext cx="6089333" cy="1069777"/>
          </a:xfrm>
          <a:prstGeom prst="rect">
            <a:avLst/>
          </a:prstGeom>
          <a:noFill/>
          <a:ln/>
        </p:spPr>
        <p:txBody>
          <a:bodyPr wrap="square" lIns="0" tIns="0" rIns="0" bIns="0" rtlCol="0" anchor="t"/>
          <a:lstStyle/>
          <a:p>
            <a:pPr algn="l" indent="0" marL="0">
              <a:lnSpc>
                <a:spcPts val="2800"/>
              </a:lnSpc>
              <a:buNone/>
            </a:pPr>
            <a:r>
              <a:rPr lang="en-US" sz="1750" dirty="0">
                <a:solidFill>
                  <a:srgbClr val="15213F"/>
                </a:solidFill>
                <a:latin typeface="Inter" pitchFamily="34" charset="0"/>
                <a:ea typeface="Inter" pitchFamily="34" charset="-122"/>
                <a:cs typeface="Inter" pitchFamily="34" charset="-120"/>
              </a:rPr>
              <a:t>Enhance the system to not only detect but also localize potholes, providing critical information for navigation and driver assistance systems.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29233" y="482084"/>
            <a:ext cx="7908250" cy="472440"/>
          </a:xfrm>
          <a:prstGeom prst="rect">
            <a:avLst/>
          </a:prstGeom>
          <a:noFill/>
          <a:ln/>
        </p:spPr>
        <p:txBody>
          <a:bodyPr wrap="none" lIns="0" tIns="0" rIns="0" bIns="0" rtlCol="0" anchor="t"/>
          <a:lstStyle/>
          <a:p>
            <a:pPr indent="0" marL="0">
              <a:lnSpc>
                <a:spcPts val="3700"/>
              </a:lnSpc>
              <a:buNone/>
            </a:pPr>
            <a:r>
              <a:rPr lang="en-US" sz="2950" b="1" dirty="0">
                <a:solidFill>
                  <a:srgbClr val="3257B8"/>
                </a:solidFill>
                <a:latin typeface="Inter Bold" pitchFamily="34" charset="0"/>
                <a:ea typeface="Inter Bold" pitchFamily="34" charset="-122"/>
                <a:cs typeface="Inter Bold" pitchFamily="34" charset="-120"/>
              </a:rPr>
              <a:t>Advancing to MobileNetV2 for Localization</a:t>
            </a:r>
            <a:endParaRPr lang="en-US" sz="2950" dirty="0"/>
          </a:p>
        </p:txBody>
      </p:sp>
      <p:sp>
        <p:nvSpPr>
          <p:cNvPr id="3" name="Shape 1"/>
          <p:cNvSpPr/>
          <p:nvPr/>
        </p:nvSpPr>
        <p:spPr>
          <a:xfrm>
            <a:off x="529233" y="1181338"/>
            <a:ext cx="4423172" cy="3744158"/>
          </a:xfrm>
          <a:prstGeom prst="roundRect">
            <a:avLst>
              <a:gd name="adj" fmla="val 3635"/>
            </a:avLst>
          </a:prstGeom>
          <a:solidFill>
            <a:srgbClr val="FBFCFE"/>
          </a:solidFill>
          <a:ln/>
          <a:effectLst>
            <a:outerShdw sx="100000" sy="100000" kx="0" ky="0" algn="bl" rotWithShape="0" blurRad="226060" dist="0" dir="0">
              <a:srgbClr val="142952">
                <a:alpha val="10000"/>
              </a:srgbClr>
            </a:outerShdw>
          </a:effectLst>
        </p:spPr>
      </p:sp>
      <p:sp>
        <p:nvSpPr>
          <p:cNvPr id="4" name="Text 2"/>
          <p:cNvSpPr/>
          <p:nvPr/>
        </p:nvSpPr>
        <p:spPr>
          <a:xfrm>
            <a:off x="680442" y="1332548"/>
            <a:ext cx="3947517" cy="236339"/>
          </a:xfrm>
          <a:prstGeom prst="rect">
            <a:avLst/>
          </a:prstGeom>
          <a:noFill/>
          <a:ln/>
        </p:spPr>
        <p:txBody>
          <a:bodyPr wrap="none" lIns="0" tIns="0" rIns="0" bIns="0" rtlCol="0" anchor="t"/>
          <a:lstStyle/>
          <a:p>
            <a:pPr indent="0" marL="0">
              <a:lnSpc>
                <a:spcPts val="1850"/>
              </a:lnSpc>
              <a:buNone/>
            </a:pPr>
            <a:r>
              <a:rPr lang="en-US" sz="1450" b="1" dirty="0">
                <a:solidFill>
                  <a:srgbClr val="15213F"/>
                </a:solidFill>
                <a:latin typeface="Inter Bold" pitchFamily="34" charset="0"/>
                <a:ea typeface="Inter Bold" pitchFamily="34" charset="-122"/>
                <a:cs typeface="Inter Bold" pitchFamily="34" charset="-120"/>
              </a:rPr>
              <a:t>Programming Environment &amp; Key Libraries:</a:t>
            </a:r>
            <a:endParaRPr lang="en-US" sz="1450" dirty="0"/>
          </a:p>
        </p:txBody>
      </p:sp>
      <p:sp>
        <p:nvSpPr>
          <p:cNvPr id="5" name="Text 3"/>
          <p:cNvSpPr/>
          <p:nvPr/>
        </p:nvSpPr>
        <p:spPr>
          <a:xfrm>
            <a:off x="680442" y="1659612"/>
            <a:ext cx="4120753" cy="725805"/>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Python &amp; OpenCV</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 Utilized for essential image processing tasks such as reading, resizing, and normalization.</a:t>
            </a:r>
            <a:endParaRPr lang="en-US" sz="1150" dirty="0"/>
          </a:p>
        </p:txBody>
      </p:sp>
      <p:sp>
        <p:nvSpPr>
          <p:cNvPr id="6" name="Text 4"/>
          <p:cNvSpPr/>
          <p:nvPr/>
        </p:nvSpPr>
        <p:spPr>
          <a:xfrm>
            <a:off x="680442" y="2438281"/>
            <a:ext cx="4120753" cy="483870"/>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TensorFlow/Keras</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 Frameworks for building, training, and evaluating the MobileNetV2 model.</a:t>
            </a:r>
            <a:endParaRPr lang="en-US" sz="1150" dirty="0"/>
          </a:p>
        </p:txBody>
      </p:sp>
      <p:sp>
        <p:nvSpPr>
          <p:cNvPr id="7" name="Text 5"/>
          <p:cNvSpPr/>
          <p:nvPr/>
        </p:nvSpPr>
        <p:spPr>
          <a:xfrm>
            <a:off x="680442" y="2975015"/>
            <a:ext cx="4120753" cy="725805"/>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Scikit-learn</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 Used for dataset splitting and evaluation metrics like classification reports and confusion matrices.</a:t>
            </a:r>
            <a:endParaRPr lang="en-US" sz="1150" dirty="0"/>
          </a:p>
        </p:txBody>
      </p:sp>
      <p:sp>
        <p:nvSpPr>
          <p:cNvPr id="8" name="Text 6"/>
          <p:cNvSpPr/>
          <p:nvPr/>
        </p:nvSpPr>
        <p:spPr>
          <a:xfrm>
            <a:off x="680442" y="3753683"/>
            <a:ext cx="4120753" cy="483870"/>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Pandas &amp; NumPy</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 Employed for efficient data manipulation and numerical operations.</a:t>
            </a:r>
            <a:endParaRPr lang="en-US" sz="1150" dirty="0"/>
          </a:p>
        </p:txBody>
      </p:sp>
      <p:sp>
        <p:nvSpPr>
          <p:cNvPr id="9" name="Text 7"/>
          <p:cNvSpPr/>
          <p:nvPr/>
        </p:nvSpPr>
        <p:spPr>
          <a:xfrm>
            <a:off x="680442" y="4290417"/>
            <a:ext cx="4120753" cy="483870"/>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Matplotlib</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 For visualizing training progress and data exploration.</a:t>
            </a:r>
            <a:endParaRPr lang="en-US" sz="1150" dirty="0"/>
          </a:p>
        </p:txBody>
      </p:sp>
      <p:sp>
        <p:nvSpPr>
          <p:cNvPr id="10" name="Shape 8"/>
          <p:cNvSpPr/>
          <p:nvPr/>
        </p:nvSpPr>
        <p:spPr>
          <a:xfrm>
            <a:off x="5103614" y="1181338"/>
            <a:ext cx="4423172" cy="3744158"/>
          </a:xfrm>
          <a:prstGeom prst="roundRect">
            <a:avLst>
              <a:gd name="adj" fmla="val 3635"/>
            </a:avLst>
          </a:prstGeom>
          <a:solidFill>
            <a:srgbClr val="FBFCFE"/>
          </a:solidFill>
          <a:ln/>
          <a:effectLst>
            <a:outerShdw sx="100000" sy="100000" kx="0" ky="0" algn="bl" rotWithShape="0" blurRad="226060" dist="0" dir="0">
              <a:srgbClr val="142952">
                <a:alpha val="10000"/>
              </a:srgbClr>
            </a:outerShdw>
          </a:effectLst>
        </p:spPr>
      </p:sp>
      <p:sp>
        <p:nvSpPr>
          <p:cNvPr id="11" name="Text 9"/>
          <p:cNvSpPr/>
          <p:nvPr/>
        </p:nvSpPr>
        <p:spPr>
          <a:xfrm>
            <a:off x="5254823" y="1332548"/>
            <a:ext cx="2811899" cy="236339"/>
          </a:xfrm>
          <a:prstGeom prst="rect">
            <a:avLst/>
          </a:prstGeom>
          <a:noFill/>
          <a:ln/>
        </p:spPr>
        <p:txBody>
          <a:bodyPr wrap="none" lIns="0" tIns="0" rIns="0" bIns="0" rtlCol="0" anchor="t"/>
          <a:lstStyle/>
          <a:p>
            <a:pPr indent="0" marL="0">
              <a:lnSpc>
                <a:spcPts val="1850"/>
              </a:lnSpc>
              <a:buNone/>
            </a:pPr>
            <a:r>
              <a:rPr lang="en-US" sz="1450" b="1" dirty="0">
                <a:solidFill>
                  <a:srgbClr val="15213F"/>
                </a:solidFill>
                <a:latin typeface="Inter Bold" pitchFamily="34" charset="0"/>
                <a:ea typeface="Inter Bold" pitchFamily="34" charset="-122"/>
                <a:cs typeface="Inter Bold" pitchFamily="34" charset="-120"/>
              </a:rPr>
              <a:t>Model Architecture &amp; Training:</a:t>
            </a:r>
            <a:endParaRPr lang="en-US" sz="1450" dirty="0"/>
          </a:p>
        </p:txBody>
      </p:sp>
      <p:sp>
        <p:nvSpPr>
          <p:cNvPr id="12" name="Text 10"/>
          <p:cNvSpPr/>
          <p:nvPr/>
        </p:nvSpPr>
        <p:spPr>
          <a:xfrm>
            <a:off x="5254823" y="1659612"/>
            <a:ext cx="4120753" cy="241935"/>
          </a:xfrm>
          <a:prstGeom prst="rect">
            <a:avLst/>
          </a:prstGeom>
          <a:noFill/>
          <a:ln/>
        </p:spPr>
        <p:txBody>
          <a:bodyPr wrap="non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Base Model</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a:t>
            </a:r>
            <a:endParaRPr lang="en-US" sz="1150" dirty="0"/>
          </a:p>
        </p:txBody>
      </p:sp>
      <p:sp>
        <p:nvSpPr>
          <p:cNvPr id="13" name="Text 11"/>
          <p:cNvSpPr/>
          <p:nvPr/>
        </p:nvSpPr>
        <p:spPr>
          <a:xfrm>
            <a:off x="5254823" y="1954411"/>
            <a:ext cx="4120753" cy="725805"/>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MobileNetV2</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 pretrained on ImageNet serves as the backbone. The model is modified by excluding the top layers and adding custom layers for localization tasks.</a:t>
            </a:r>
            <a:endParaRPr lang="en-US" sz="1150" dirty="0"/>
          </a:p>
        </p:txBody>
      </p:sp>
      <p:sp>
        <p:nvSpPr>
          <p:cNvPr id="14" name="Text 12"/>
          <p:cNvSpPr/>
          <p:nvPr/>
        </p:nvSpPr>
        <p:spPr>
          <a:xfrm>
            <a:off x="5254823" y="2733080"/>
            <a:ext cx="4120753" cy="967740"/>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Custom Layers</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:Global Average Pooling layer for feature extraction.Dense layers for bounding box regression outputs.Optimized with the Adam optimizer for faster convergence.</a:t>
            </a:r>
            <a:endParaRPr lang="en-US" sz="1150" dirty="0"/>
          </a:p>
        </p:txBody>
      </p:sp>
      <p:sp>
        <p:nvSpPr>
          <p:cNvPr id="15" name="Text 13"/>
          <p:cNvSpPr/>
          <p:nvPr/>
        </p:nvSpPr>
        <p:spPr>
          <a:xfrm>
            <a:off x="5254823" y="3753683"/>
            <a:ext cx="4120753" cy="483870"/>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Callbacks</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:ReduceLROnPlateau to dynamically adjust the learning rate based on validation performance.</a:t>
            </a:r>
            <a:endParaRPr lang="en-US" sz="1150" dirty="0"/>
          </a:p>
        </p:txBody>
      </p:sp>
      <p:sp>
        <p:nvSpPr>
          <p:cNvPr id="16" name="Shape 14"/>
          <p:cNvSpPr/>
          <p:nvPr/>
        </p:nvSpPr>
        <p:spPr>
          <a:xfrm>
            <a:off x="9677995" y="1181338"/>
            <a:ext cx="4423172" cy="3744158"/>
          </a:xfrm>
          <a:prstGeom prst="roundRect">
            <a:avLst>
              <a:gd name="adj" fmla="val 3635"/>
            </a:avLst>
          </a:prstGeom>
          <a:solidFill>
            <a:srgbClr val="FBFCFE"/>
          </a:solidFill>
          <a:ln/>
          <a:effectLst>
            <a:outerShdw sx="100000" sy="100000" kx="0" ky="0" algn="bl" rotWithShape="0" blurRad="226060" dist="0" dir="0">
              <a:srgbClr val="142952">
                <a:alpha val="10000"/>
              </a:srgbClr>
            </a:outerShdw>
          </a:effectLst>
        </p:spPr>
      </p:sp>
      <p:sp>
        <p:nvSpPr>
          <p:cNvPr id="17" name="Text 15"/>
          <p:cNvSpPr/>
          <p:nvPr/>
        </p:nvSpPr>
        <p:spPr>
          <a:xfrm>
            <a:off x="9829205" y="1332548"/>
            <a:ext cx="1897380" cy="236339"/>
          </a:xfrm>
          <a:prstGeom prst="rect">
            <a:avLst/>
          </a:prstGeom>
          <a:noFill/>
          <a:ln/>
        </p:spPr>
        <p:txBody>
          <a:bodyPr wrap="none" lIns="0" tIns="0" rIns="0" bIns="0" rtlCol="0" anchor="t"/>
          <a:lstStyle/>
          <a:p>
            <a:pPr indent="0" marL="0">
              <a:lnSpc>
                <a:spcPts val="1850"/>
              </a:lnSpc>
              <a:buNone/>
            </a:pPr>
            <a:r>
              <a:rPr lang="en-US" sz="1450" b="1" dirty="0">
                <a:solidFill>
                  <a:srgbClr val="15213F"/>
                </a:solidFill>
                <a:latin typeface="Inter Bold" pitchFamily="34" charset="0"/>
                <a:ea typeface="Inter Bold" pitchFamily="34" charset="-122"/>
                <a:cs typeface="Inter Bold" pitchFamily="34" charset="-120"/>
              </a:rPr>
              <a:t>Dataset Preparation:</a:t>
            </a:r>
            <a:endParaRPr lang="en-US" sz="1450" dirty="0"/>
          </a:p>
        </p:txBody>
      </p:sp>
      <p:sp>
        <p:nvSpPr>
          <p:cNvPr id="18" name="Text 16"/>
          <p:cNvSpPr/>
          <p:nvPr/>
        </p:nvSpPr>
        <p:spPr>
          <a:xfrm>
            <a:off x="9829205" y="1659612"/>
            <a:ext cx="4120753" cy="725805"/>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Data Source</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 The dataset is loaded from a CSV file containing bounding box coordinates and image paths.</a:t>
            </a:r>
            <a:endParaRPr lang="en-US" sz="1150" dirty="0"/>
          </a:p>
        </p:txBody>
      </p:sp>
      <p:sp>
        <p:nvSpPr>
          <p:cNvPr id="19" name="Text 17"/>
          <p:cNvSpPr/>
          <p:nvPr/>
        </p:nvSpPr>
        <p:spPr>
          <a:xfrm>
            <a:off x="9829205" y="2438281"/>
            <a:ext cx="4120753" cy="1451610"/>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Preprocessing</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:Images are resized to 224×224224×224 pixels and normalized to a range of [0, 1].Bounding box coordinates are scaled according to the new image dimensions to maintain spatial accuracy.Utilized a custom preprocessing function to handle bounding box adjustments dynamically.</a:t>
            </a:r>
            <a:endParaRPr lang="en-US" sz="1150" dirty="0"/>
          </a:p>
        </p:txBody>
      </p:sp>
      <p:sp>
        <p:nvSpPr>
          <p:cNvPr id="20" name="Text 18"/>
          <p:cNvSpPr/>
          <p:nvPr/>
        </p:nvSpPr>
        <p:spPr>
          <a:xfrm>
            <a:off x="9829205" y="3942755"/>
            <a:ext cx="4120753" cy="483870"/>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Train-Test Split</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 The dataset is divided into training and testing subsets using an 80-20 ratio.</a:t>
            </a:r>
            <a:endParaRPr lang="en-US" sz="1150" dirty="0"/>
          </a:p>
        </p:txBody>
      </p:sp>
      <p:sp>
        <p:nvSpPr>
          <p:cNvPr id="21" name="Shape 19"/>
          <p:cNvSpPr/>
          <p:nvPr/>
        </p:nvSpPr>
        <p:spPr>
          <a:xfrm>
            <a:off x="529233" y="5076706"/>
            <a:ext cx="4423172" cy="2670691"/>
          </a:xfrm>
          <a:prstGeom prst="roundRect">
            <a:avLst>
              <a:gd name="adj" fmla="val 5096"/>
            </a:avLst>
          </a:prstGeom>
          <a:solidFill>
            <a:srgbClr val="FBFCFE"/>
          </a:solidFill>
          <a:ln/>
          <a:effectLst>
            <a:outerShdw sx="100000" sy="100000" kx="0" ky="0" algn="bl" rotWithShape="0" blurRad="226060" dist="0" dir="0">
              <a:srgbClr val="142952">
                <a:alpha val="10000"/>
              </a:srgbClr>
            </a:outerShdw>
          </a:effectLst>
        </p:spPr>
      </p:sp>
      <p:sp>
        <p:nvSpPr>
          <p:cNvPr id="22" name="Text 20"/>
          <p:cNvSpPr/>
          <p:nvPr/>
        </p:nvSpPr>
        <p:spPr>
          <a:xfrm>
            <a:off x="680442" y="5227915"/>
            <a:ext cx="1890117" cy="236339"/>
          </a:xfrm>
          <a:prstGeom prst="rect">
            <a:avLst/>
          </a:prstGeom>
          <a:noFill/>
          <a:ln/>
        </p:spPr>
        <p:txBody>
          <a:bodyPr wrap="none" lIns="0" tIns="0" rIns="0" bIns="0" rtlCol="0" anchor="t"/>
          <a:lstStyle/>
          <a:p>
            <a:pPr indent="0" marL="0">
              <a:lnSpc>
                <a:spcPts val="1850"/>
              </a:lnSpc>
              <a:buNone/>
            </a:pPr>
            <a:r>
              <a:rPr lang="en-US" sz="1450" b="1" dirty="0">
                <a:solidFill>
                  <a:srgbClr val="15213F"/>
                </a:solidFill>
                <a:latin typeface="Inter Bold" pitchFamily="34" charset="0"/>
                <a:ea typeface="Inter Bold" pitchFamily="34" charset="-122"/>
                <a:cs typeface="Inter Bold" pitchFamily="34" charset="-120"/>
              </a:rPr>
              <a:t>Training Strategy:</a:t>
            </a:r>
            <a:endParaRPr lang="en-US" sz="1450" dirty="0"/>
          </a:p>
        </p:txBody>
      </p:sp>
      <p:sp>
        <p:nvSpPr>
          <p:cNvPr id="23" name="Text 21"/>
          <p:cNvSpPr/>
          <p:nvPr/>
        </p:nvSpPr>
        <p:spPr>
          <a:xfrm>
            <a:off x="680442" y="5554980"/>
            <a:ext cx="4120753" cy="725805"/>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Loss Function</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 A custom loss function combines Mean Squared Error (MSE) for bounding box regression.</a:t>
            </a:r>
            <a:endParaRPr lang="en-US" sz="1150" dirty="0"/>
          </a:p>
        </p:txBody>
      </p:sp>
      <p:sp>
        <p:nvSpPr>
          <p:cNvPr id="24" name="Text 22"/>
          <p:cNvSpPr/>
          <p:nvPr/>
        </p:nvSpPr>
        <p:spPr>
          <a:xfrm>
            <a:off x="680442" y="6333649"/>
            <a:ext cx="4120753" cy="725805"/>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Validation Monitoring</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 Early stopping is applied to prevent overfitting by monitoring validation loss over a fixed number of epochs.</a:t>
            </a:r>
            <a:endParaRPr lang="en-US" sz="1150" dirty="0"/>
          </a:p>
        </p:txBody>
      </p:sp>
      <p:sp>
        <p:nvSpPr>
          <p:cNvPr id="25" name="Text 23"/>
          <p:cNvSpPr/>
          <p:nvPr/>
        </p:nvSpPr>
        <p:spPr>
          <a:xfrm>
            <a:off x="680442" y="7112318"/>
            <a:ext cx="4120753" cy="483870"/>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Augmentation</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:Includes techniques like rotation, flipping, and scaling to increase model robustness.</a:t>
            </a:r>
            <a:endParaRPr lang="en-US" sz="1150" dirty="0"/>
          </a:p>
        </p:txBody>
      </p:sp>
      <p:sp>
        <p:nvSpPr>
          <p:cNvPr id="26" name="Shape 24"/>
          <p:cNvSpPr/>
          <p:nvPr/>
        </p:nvSpPr>
        <p:spPr>
          <a:xfrm>
            <a:off x="5103614" y="5076706"/>
            <a:ext cx="4423172" cy="2670691"/>
          </a:xfrm>
          <a:prstGeom prst="roundRect">
            <a:avLst>
              <a:gd name="adj" fmla="val 5096"/>
            </a:avLst>
          </a:prstGeom>
          <a:solidFill>
            <a:srgbClr val="FBFCFE"/>
          </a:solidFill>
          <a:ln/>
          <a:effectLst>
            <a:outerShdw sx="100000" sy="100000" kx="0" ky="0" algn="bl" rotWithShape="0" blurRad="226060" dist="0" dir="0">
              <a:srgbClr val="142952">
                <a:alpha val="10000"/>
              </a:srgbClr>
            </a:outerShdw>
          </a:effectLst>
        </p:spPr>
      </p:sp>
      <p:sp>
        <p:nvSpPr>
          <p:cNvPr id="27" name="Text 25"/>
          <p:cNvSpPr/>
          <p:nvPr/>
        </p:nvSpPr>
        <p:spPr>
          <a:xfrm>
            <a:off x="5254823" y="5227915"/>
            <a:ext cx="1890117" cy="236339"/>
          </a:xfrm>
          <a:prstGeom prst="rect">
            <a:avLst/>
          </a:prstGeom>
          <a:noFill/>
          <a:ln/>
        </p:spPr>
        <p:txBody>
          <a:bodyPr wrap="none" lIns="0" tIns="0" rIns="0" bIns="0" rtlCol="0" anchor="t"/>
          <a:lstStyle/>
          <a:p>
            <a:pPr indent="0" marL="0">
              <a:lnSpc>
                <a:spcPts val="1850"/>
              </a:lnSpc>
              <a:buNone/>
            </a:pPr>
            <a:r>
              <a:rPr lang="en-US" sz="1450" b="1" dirty="0">
                <a:solidFill>
                  <a:srgbClr val="15213F"/>
                </a:solidFill>
                <a:latin typeface="Inter Bold" pitchFamily="34" charset="0"/>
                <a:ea typeface="Inter Bold" pitchFamily="34" charset="-122"/>
                <a:cs typeface="Inter Bold" pitchFamily="34" charset="-120"/>
              </a:rPr>
              <a:t>Model Evaluation:</a:t>
            </a:r>
            <a:endParaRPr lang="en-US" sz="1450" dirty="0"/>
          </a:p>
        </p:txBody>
      </p:sp>
      <p:sp>
        <p:nvSpPr>
          <p:cNvPr id="28" name="Text 26"/>
          <p:cNvSpPr/>
          <p:nvPr/>
        </p:nvSpPr>
        <p:spPr>
          <a:xfrm>
            <a:off x="5254823" y="5554980"/>
            <a:ext cx="4120753" cy="1451610"/>
          </a:xfrm>
          <a:prstGeom prst="rect">
            <a:avLst/>
          </a:prstGeom>
          <a:noFill/>
          <a:ln/>
        </p:spPr>
        <p:txBody>
          <a:bodyPr wrap="square" lIns="0" tIns="0" rIns="0" bIns="0" rtlCol="0" anchor="t"/>
          <a:lstStyle/>
          <a:p>
            <a:pPr algn="l" marL="342900" indent="-342900">
              <a:lnSpc>
                <a:spcPts val="1900"/>
              </a:lnSpc>
              <a:buSzPct val="100000"/>
              <a:buChar char="•"/>
            </a:pPr>
            <a:r>
              <a:rPr lang="en-US" sz="1150" b="1" dirty="0">
                <a:solidFill>
                  <a:srgbClr val="15213F"/>
                </a:solidFill>
                <a:latin typeface="Inter" pitchFamily="34" charset="0"/>
                <a:ea typeface="Inter" pitchFamily="34" charset="-122"/>
                <a:cs typeface="Inter" pitchFamily="34" charset="-120"/>
              </a:rPr>
              <a:t>Metrics:</a:t>
            </a:r>
            <a:pPr algn="l" indent="0" marL="0">
              <a:lnSpc>
                <a:spcPts val="1900"/>
              </a:lnSpc>
              <a:buNone/>
            </a:pPr>
            <a:r>
              <a:rPr lang="en-US" sz="1150" dirty="0">
                <a:solidFill>
                  <a:srgbClr val="15213F"/>
                </a:solidFill>
                <a:latin typeface="Inter" pitchFamily="34" charset="0"/>
                <a:ea typeface="Inter" pitchFamily="34" charset="-122"/>
                <a:cs typeface="Inter" pitchFamily="34" charset="-120"/>
              </a:rPr>
              <a:t> The model is evaluated using loss and accuracy. Accuracy is measured by checking predicted bounding boxes against ground truth within a 20-pixel tolerance. Results: The model achieves 38.83% accuracy in correctly predicting the bounding box location.</a:t>
            </a:r>
            <a:endParaRPr lang="en-US" sz="1150" dirty="0"/>
          </a:p>
        </p:txBody>
      </p:sp>
      <p:sp>
        <p:nvSpPr>
          <p:cNvPr id="29" name="Shape 27"/>
          <p:cNvSpPr/>
          <p:nvPr/>
        </p:nvSpPr>
        <p:spPr>
          <a:xfrm>
            <a:off x="9677995" y="5076706"/>
            <a:ext cx="4423172" cy="2670691"/>
          </a:xfrm>
          <a:prstGeom prst="roundRect">
            <a:avLst>
              <a:gd name="adj" fmla="val 5096"/>
            </a:avLst>
          </a:prstGeom>
          <a:solidFill>
            <a:srgbClr val="FBFCFE"/>
          </a:solidFill>
          <a:ln/>
          <a:effectLst>
            <a:outerShdw sx="100000" sy="100000" kx="0" ky="0" algn="bl" rotWithShape="0" blurRad="226060" dist="0" dir="0">
              <a:srgbClr val="142952">
                <a:alpha val="10000"/>
              </a:srgbClr>
            </a:outerShdw>
          </a:effectLst>
        </p:spPr>
      </p:sp>
      <p:sp>
        <p:nvSpPr>
          <p:cNvPr id="30" name="Text 28"/>
          <p:cNvSpPr/>
          <p:nvPr/>
        </p:nvSpPr>
        <p:spPr>
          <a:xfrm>
            <a:off x="9829205" y="5227915"/>
            <a:ext cx="3293150" cy="236339"/>
          </a:xfrm>
          <a:prstGeom prst="rect">
            <a:avLst/>
          </a:prstGeom>
          <a:noFill/>
          <a:ln/>
        </p:spPr>
        <p:txBody>
          <a:bodyPr wrap="none" lIns="0" tIns="0" rIns="0" bIns="0" rtlCol="0" anchor="t"/>
          <a:lstStyle/>
          <a:p>
            <a:pPr indent="0" marL="0">
              <a:lnSpc>
                <a:spcPts val="1850"/>
              </a:lnSpc>
              <a:buNone/>
            </a:pPr>
            <a:r>
              <a:rPr lang="en-US" sz="1450" b="1" dirty="0">
                <a:solidFill>
                  <a:srgbClr val="15213F"/>
                </a:solidFill>
                <a:latin typeface="Inter Bold" pitchFamily="34" charset="0"/>
                <a:ea typeface="Inter Bold" pitchFamily="34" charset="-122"/>
                <a:cs typeface="Inter Bold" pitchFamily="34" charset="-120"/>
              </a:rPr>
              <a:t>Visualization of Training Outcomes:</a:t>
            </a:r>
            <a:endParaRPr lang="en-US" sz="1450" dirty="0"/>
          </a:p>
        </p:txBody>
      </p:sp>
      <p:sp>
        <p:nvSpPr>
          <p:cNvPr id="31" name="Text 29"/>
          <p:cNvSpPr/>
          <p:nvPr/>
        </p:nvSpPr>
        <p:spPr>
          <a:xfrm>
            <a:off x="9829205" y="5554980"/>
            <a:ext cx="4120753" cy="725805"/>
          </a:xfrm>
          <a:prstGeom prst="rect">
            <a:avLst/>
          </a:prstGeom>
          <a:noFill/>
          <a:ln/>
        </p:spPr>
        <p:txBody>
          <a:bodyPr wrap="square" lIns="0" tIns="0" rIns="0" bIns="0" rtlCol="0" anchor="t"/>
          <a:lstStyle/>
          <a:p>
            <a:pPr algn="l" marL="342900" indent="-342900">
              <a:lnSpc>
                <a:spcPts val="1900"/>
              </a:lnSpc>
              <a:buSzPct val="100000"/>
              <a:buChar char="•"/>
            </a:pPr>
            <a:r>
              <a:rPr lang="en-US" sz="1150" dirty="0">
                <a:solidFill>
                  <a:srgbClr val="15213F"/>
                </a:solidFill>
                <a:latin typeface="Inter" pitchFamily="34" charset="0"/>
                <a:ea typeface="Inter" pitchFamily="34" charset="-122"/>
                <a:cs typeface="Inter" pitchFamily="34" charset="-120"/>
              </a:rPr>
              <a:t>Display training and validation accuracy and loss over epochs to illustrate learning progress and model behavior under different conditions.</a:t>
            </a:r>
            <a:endParaRPr lang="en-US" sz="11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6035040" cy="8229600"/>
          </a:xfrm>
          <a:prstGeom prst="rect">
            <a:avLst/>
          </a:prstGeom>
        </p:spPr>
      </p:pic>
      <p:sp>
        <p:nvSpPr>
          <p:cNvPr id="3" name="Text 0"/>
          <p:cNvSpPr/>
          <p:nvPr/>
        </p:nvSpPr>
        <p:spPr>
          <a:xfrm>
            <a:off x="6056948" y="448389"/>
            <a:ext cx="8002905" cy="1018699"/>
          </a:xfrm>
          <a:prstGeom prst="rect">
            <a:avLst/>
          </a:prstGeom>
          <a:noFill/>
          <a:ln/>
        </p:spPr>
        <p:txBody>
          <a:bodyPr wrap="square" lIns="0" tIns="0" rIns="0" bIns="0" rtlCol="0" anchor="t"/>
          <a:lstStyle/>
          <a:p>
            <a:pPr indent="0" marL="0">
              <a:lnSpc>
                <a:spcPts val="4000"/>
              </a:lnSpc>
              <a:buNone/>
            </a:pPr>
            <a:r>
              <a:rPr lang="en-US" sz="3200" b="1" dirty="0">
                <a:solidFill>
                  <a:srgbClr val="3257B8"/>
                </a:solidFill>
                <a:latin typeface="Inter Bold" pitchFamily="34" charset="0"/>
                <a:ea typeface="Inter Bold" pitchFamily="34" charset="-122"/>
                <a:cs typeface="Inter Bold" pitchFamily="34" charset="-120"/>
              </a:rPr>
              <a:t>Preparing for Transition to Faster R-CNN ResNet50 FPN</a:t>
            </a:r>
            <a:endParaRPr lang="en-US" sz="3200" dirty="0"/>
          </a:p>
        </p:txBody>
      </p:sp>
      <p:sp>
        <p:nvSpPr>
          <p:cNvPr id="4" name="Text 1"/>
          <p:cNvSpPr/>
          <p:nvPr/>
        </p:nvSpPr>
        <p:spPr>
          <a:xfrm>
            <a:off x="6056948" y="1793081"/>
            <a:ext cx="8002905" cy="537924"/>
          </a:xfrm>
          <a:prstGeom prst="rect">
            <a:avLst/>
          </a:prstGeom>
          <a:noFill/>
          <a:ln/>
        </p:spPr>
        <p:txBody>
          <a:bodyPr wrap="none" lIns="0" tIns="0" rIns="0" bIns="0" rtlCol="0" anchor="t"/>
          <a:lstStyle/>
          <a:p>
            <a:pPr algn="ctr" indent="0" marL="0">
              <a:lnSpc>
                <a:spcPts val="4200"/>
              </a:lnSpc>
              <a:buNone/>
            </a:pPr>
            <a:r>
              <a:rPr lang="en-US" sz="4200" b="1" dirty="0">
                <a:solidFill>
                  <a:srgbClr val="15213F"/>
                </a:solidFill>
                <a:latin typeface="Inter Bold" pitchFamily="34" charset="0"/>
                <a:ea typeface="Inter Bold" pitchFamily="34" charset="-122"/>
                <a:cs typeface="Inter Bold" pitchFamily="34" charset="-120"/>
              </a:rPr>
              <a:t>1</a:t>
            </a:r>
            <a:endParaRPr lang="en-US" sz="4200" dirty="0"/>
          </a:p>
        </p:txBody>
      </p:sp>
      <p:sp>
        <p:nvSpPr>
          <p:cNvPr id="5" name="Text 2"/>
          <p:cNvSpPr/>
          <p:nvPr/>
        </p:nvSpPr>
        <p:spPr>
          <a:xfrm>
            <a:off x="7323058" y="2534722"/>
            <a:ext cx="5470565" cy="254794"/>
          </a:xfrm>
          <a:prstGeom prst="rect">
            <a:avLst/>
          </a:prstGeom>
          <a:noFill/>
          <a:ln/>
        </p:spPr>
        <p:txBody>
          <a:bodyPr wrap="none" lIns="0" tIns="0" rIns="0" bIns="0" rtlCol="0" anchor="t"/>
          <a:lstStyle/>
          <a:p>
            <a:pPr algn="ctr" indent="0" marL="0">
              <a:lnSpc>
                <a:spcPts val="2000"/>
              </a:lnSpc>
              <a:buNone/>
            </a:pPr>
            <a:r>
              <a:rPr lang="en-US" sz="1600" b="1" dirty="0">
                <a:solidFill>
                  <a:srgbClr val="15213F"/>
                </a:solidFill>
                <a:latin typeface="Inter Bold" pitchFamily="34" charset="0"/>
                <a:ea typeface="Inter Bold" pitchFamily="34" charset="-122"/>
                <a:cs typeface="Inter Bold" pitchFamily="34" charset="-120"/>
              </a:rPr>
              <a:t>Motivations for Exploring Faster R-CNN ResNet50 FPN:</a:t>
            </a:r>
            <a:endParaRPr lang="en-US" sz="1600" dirty="0"/>
          </a:p>
        </p:txBody>
      </p:sp>
      <p:sp>
        <p:nvSpPr>
          <p:cNvPr id="6" name="Text 3"/>
          <p:cNvSpPr/>
          <p:nvPr/>
        </p:nvSpPr>
        <p:spPr>
          <a:xfrm>
            <a:off x="6056948" y="2887266"/>
            <a:ext cx="8002905" cy="521494"/>
          </a:xfrm>
          <a:prstGeom prst="rect">
            <a:avLst/>
          </a:prstGeom>
          <a:noFill/>
          <a:ln/>
        </p:spPr>
        <p:txBody>
          <a:bodyPr wrap="square" lIns="0" tIns="0" rIns="0" bIns="0" rtlCol="0" anchor="t"/>
          <a:lstStyle/>
          <a:p>
            <a:pPr algn="ctr" indent="0" marL="0">
              <a:lnSpc>
                <a:spcPts val="2050"/>
              </a:lnSpc>
              <a:buNone/>
            </a:pPr>
            <a:r>
              <a:rPr lang="en-US" sz="1250" dirty="0">
                <a:solidFill>
                  <a:srgbClr val="15213F"/>
                </a:solidFill>
                <a:latin typeface="Inter" pitchFamily="34" charset="0"/>
                <a:ea typeface="Inter" pitchFamily="34" charset="-122"/>
                <a:cs typeface="Inter" pitchFamily="34" charset="-120"/>
              </a:rPr>
              <a:t>To address the need for higher accuracy and faster processing in dynamic driving conditions where detection speed can be critical.</a:t>
            </a:r>
            <a:endParaRPr lang="en-US" sz="1250" dirty="0"/>
          </a:p>
        </p:txBody>
      </p:sp>
      <p:sp>
        <p:nvSpPr>
          <p:cNvPr id="7" name="Text 4"/>
          <p:cNvSpPr/>
          <p:nvPr/>
        </p:nvSpPr>
        <p:spPr>
          <a:xfrm>
            <a:off x="6056948" y="3979307"/>
            <a:ext cx="8002905" cy="537924"/>
          </a:xfrm>
          <a:prstGeom prst="rect">
            <a:avLst/>
          </a:prstGeom>
          <a:noFill/>
          <a:ln/>
        </p:spPr>
        <p:txBody>
          <a:bodyPr wrap="none" lIns="0" tIns="0" rIns="0" bIns="0" rtlCol="0" anchor="t"/>
          <a:lstStyle/>
          <a:p>
            <a:pPr algn="ctr" indent="0" marL="0">
              <a:lnSpc>
                <a:spcPts val="4200"/>
              </a:lnSpc>
              <a:buNone/>
            </a:pPr>
            <a:r>
              <a:rPr lang="en-US" sz="4200" b="1" dirty="0">
                <a:solidFill>
                  <a:srgbClr val="15213F"/>
                </a:solidFill>
                <a:latin typeface="Inter Bold" pitchFamily="34" charset="0"/>
                <a:ea typeface="Inter Bold" pitchFamily="34" charset="-122"/>
                <a:cs typeface="Inter Bold" pitchFamily="34" charset="-120"/>
              </a:rPr>
              <a:t>2</a:t>
            </a:r>
            <a:endParaRPr lang="en-US" sz="4200" dirty="0"/>
          </a:p>
        </p:txBody>
      </p:sp>
      <p:sp>
        <p:nvSpPr>
          <p:cNvPr id="8" name="Text 5"/>
          <p:cNvSpPr/>
          <p:nvPr/>
        </p:nvSpPr>
        <p:spPr>
          <a:xfrm>
            <a:off x="7847767" y="4720947"/>
            <a:ext cx="4421267" cy="254794"/>
          </a:xfrm>
          <a:prstGeom prst="rect">
            <a:avLst/>
          </a:prstGeom>
          <a:noFill/>
          <a:ln/>
        </p:spPr>
        <p:txBody>
          <a:bodyPr wrap="none" lIns="0" tIns="0" rIns="0" bIns="0" rtlCol="0" anchor="t"/>
          <a:lstStyle/>
          <a:p>
            <a:pPr algn="ctr" indent="0" marL="0">
              <a:lnSpc>
                <a:spcPts val="2000"/>
              </a:lnSpc>
              <a:buNone/>
            </a:pPr>
            <a:r>
              <a:rPr lang="en-US" sz="1600" b="1" dirty="0">
                <a:solidFill>
                  <a:srgbClr val="15213F"/>
                </a:solidFill>
                <a:latin typeface="Inter Bold" pitchFamily="34" charset="0"/>
                <a:ea typeface="Inter Bold" pitchFamily="34" charset="-122"/>
                <a:cs typeface="Inter Bold" pitchFamily="34" charset="-120"/>
              </a:rPr>
              <a:t>Advantages of Faster R-CNN ResNet50 FPN:</a:t>
            </a:r>
            <a:endParaRPr lang="en-US" sz="1600" dirty="0"/>
          </a:p>
        </p:txBody>
      </p:sp>
      <p:sp>
        <p:nvSpPr>
          <p:cNvPr id="9" name="Text 6"/>
          <p:cNvSpPr/>
          <p:nvPr/>
        </p:nvSpPr>
        <p:spPr>
          <a:xfrm>
            <a:off x="6056948" y="5073491"/>
            <a:ext cx="8002905" cy="521494"/>
          </a:xfrm>
          <a:prstGeom prst="rect">
            <a:avLst/>
          </a:prstGeom>
          <a:noFill/>
          <a:ln/>
        </p:spPr>
        <p:txBody>
          <a:bodyPr wrap="square" lIns="0" tIns="0" rIns="0" bIns="0" rtlCol="0" anchor="t"/>
          <a:lstStyle/>
          <a:p>
            <a:pPr algn="ctr" indent="0" marL="0">
              <a:lnSpc>
                <a:spcPts val="2050"/>
              </a:lnSpc>
              <a:buNone/>
            </a:pPr>
            <a:r>
              <a:rPr lang="en-US" sz="1250" dirty="0">
                <a:solidFill>
                  <a:srgbClr val="15213F"/>
                </a:solidFill>
                <a:latin typeface="Inter" pitchFamily="34" charset="0"/>
                <a:ea typeface="Inter" pitchFamily="34" charset="-122"/>
                <a:cs typeface="Inter" pitchFamily="34" charset="-120"/>
              </a:rPr>
              <a:t>Utilizes a sophisticated region proposal network that improves the precision and speed of object detection.</a:t>
            </a:r>
            <a:endParaRPr lang="en-US" sz="1250" dirty="0"/>
          </a:p>
        </p:txBody>
      </p:sp>
      <p:sp>
        <p:nvSpPr>
          <p:cNvPr id="10" name="Text 7"/>
          <p:cNvSpPr/>
          <p:nvPr/>
        </p:nvSpPr>
        <p:spPr>
          <a:xfrm>
            <a:off x="6056948" y="6165533"/>
            <a:ext cx="8002905" cy="537924"/>
          </a:xfrm>
          <a:prstGeom prst="rect">
            <a:avLst/>
          </a:prstGeom>
          <a:noFill/>
          <a:ln/>
        </p:spPr>
        <p:txBody>
          <a:bodyPr wrap="none" lIns="0" tIns="0" rIns="0" bIns="0" rtlCol="0" anchor="t"/>
          <a:lstStyle/>
          <a:p>
            <a:pPr algn="ctr" indent="0" marL="0">
              <a:lnSpc>
                <a:spcPts val="4200"/>
              </a:lnSpc>
              <a:buNone/>
            </a:pPr>
            <a:r>
              <a:rPr lang="en-US" sz="4200" b="1" dirty="0">
                <a:solidFill>
                  <a:srgbClr val="15213F"/>
                </a:solidFill>
                <a:latin typeface="Inter Bold" pitchFamily="34" charset="0"/>
                <a:ea typeface="Inter Bold" pitchFamily="34" charset="-122"/>
                <a:cs typeface="Inter Bold" pitchFamily="34" charset="-120"/>
              </a:rPr>
              <a:t>3</a:t>
            </a:r>
            <a:endParaRPr lang="en-US" sz="4200" dirty="0"/>
          </a:p>
        </p:txBody>
      </p:sp>
      <p:sp>
        <p:nvSpPr>
          <p:cNvPr id="11" name="Text 8"/>
          <p:cNvSpPr/>
          <p:nvPr/>
        </p:nvSpPr>
        <p:spPr>
          <a:xfrm>
            <a:off x="9039463" y="6907173"/>
            <a:ext cx="2037874" cy="254794"/>
          </a:xfrm>
          <a:prstGeom prst="rect">
            <a:avLst/>
          </a:prstGeom>
          <a:noFill/>
          <a:ln/>
        </p:spPr>
        <p:txBody>
          <a:bodyPr wrap="none" lIns="0" tIns="0" rIns="0" bIns="0" rtlCol="0" anchor="t"/>
          <a:lstStyle/>
          <a:p>
            <a:pPr algn="ctr" indent="0" marL="0">
              <a:lnSpc>
                <a:spcPts val="2000"/>
              </a:lnSpc>
              <a:buNone/>
            </a:pPr>
            <a:r>
              <a:rPr lang="en-US" sz="1600" b="1" dirty="0">
                <a:solidFill>
                  <a:srgbClr val="15213F"/>
                </a:solidFill>
                <a:latin typeface="Inter Bold" pitchFamily="34" charset="0"/>
                <a:ea typeface="Inter Bold" pitchFamily="34" charset="-122"/>
                <a:cs typeface="Inter Bold" pitchFamily="34" charset="-120"/>
              </a:rPr>
              <a:t>Research Goals:</a:t>
            </a:r>
            <a:endParaRPr lang="en-US" sz="1600" dirty="0"/>
          </a:p>
        </p:txBody>
      </p:sp>
      <p:sp>
        <p:nvSpPr>
          <p:cNvPr id="12" name="Text 9"/>
          <p:cNvSpPr/>
          <p:nvPr/>
        </p:nvSpPr>
        <p:spPr>
          <a:xfrm>
            <a:off x="6056948" y="7259717"/>
            <a:ext cx="8002905" cy="521494"/>
          </a:xfrm>
          <a:prstGeom prst="rect">
            <a:avLst/>
          </a:prstGeom>
          <a:noFill/>
          <a:ln/>
        </p:spPr>
        <p:txBody>
          <a:bodyPr wrap="square" lIns="0" tIns="0" rIns="0" bIns="0" rtlCol="0" anchor="t"/>
          <a:lstStyle/>
          <a:p>
            <a:pPr algn="ctr" indent="0" marL="0">
              <a:lnSpc>
                <a:spcPts val="2050"/>
              </a:lnSpc>
              <a:buNone/>
            </a:pPr>
            <a:r>
              <a:rPr lang="en-US" sz="1250" dirty="0">
                <a:solidFill>
                  <a:srgbClr val="15213F"/>
                </a:solidFill>
                <a:latin typeface="Inter" pitchFamily="34" charset="0"/>
                <a:ea typeface="Inter" pitchFamily="34" charset="-122"/>
                <a:cs typeface="Inter" pitchFamily="34" charset="-120"/>
              </a:rPr>
              <a:t>Investigate the adaptation of Faster R-CNN to enhance both detection and localization accuracy, focusing on reducing latency and increasing reliability under varied environmental conditions.</a:t>
            </a:r>
            <a:endParaRPr lang="en-US" sz="12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595360" y="0"/>
            <a:ext cx="6035040" cy="8229600"/>
          </a:xfrm>
          <a:prstGeom prst="rect">
            <a:avLst/>
          </a:prstGeom>
        </p:spPr>
      </p:pic>
      <p:sp>
        <p:nvSpPr>
          <p:cNvPr id="3" name="Text 0"/>
          <p:cNvSpPr/>
          <p:nvPr/>
        </p:nvSpPr>
        <p:spPr>
          <a:xfrm>
            <a:off x="625673" y="843439"/>
            <a:ext cx="7892653" cy="1117283"/>
          </a:xfrm>
          <a:prstGeom prst="rect">
            <a:avLst/>
          </a:prstGeom>
          <a:noFill/>
          <a:ln/>
        </p:spPr>
        <p:txBody>
          <a:bodyPr wrap="square" lIns="0" tIns="0" rIns="0" bIns="0" rtlCol="0" anchor="t"/>
          <a:lstStyle/>
          <a:p>
            <a:pPr indent="0" marL="0">
              <a:lnSpc>
                <a:spcPts val="4350"/>
              </a:lnSpc>
              <a:buNone/>
            </a:pPr>
            <a:r>
              <a:rPr lang="en-US" sz="3500" b="1" dirty="0">
                <a:solidFill>
                  <a:srgbClr val="3257B8"/>
                </a:solidFill>
                <a:latin typeface="Inter Bold" pitchFamily="34" charset="0"/>
                <a:ea typeface="Inter Bold" pitchFamily="34" charset="-122"/>
                <a:cs typeface="Inter Bold" pitchFamily="34" charset="-120"/>
              </a:rPr>
              <a:t>Exploring Implementation of Faster R-CNN ResNet50 FPN</a:t>
            </a:r>
            <a:endParaRPr lang="en-US" sz="3500" dirty="0"/>
          </a:p>
        </p:txBody>
      </p:sp>
      <p:sp>
        <p:nvSpPr>
          <p:cNvPr id="4" name="Shape 1"/>
          <p:cNvSpPr/>
          <p:nvPr/>
        </p:nvSpPr>
        <p:spPr>
          <a:xfrm>
            <a:off x="882372" y="2228850"/>
            <a:ext cx="22860" cy="5157311"/>
          </a:xfrm>
          <a:prstGeom prst="roundRect">
            <a:avLst>
              <a:gd name="adj" fmla="val 703852"/>
            </a:avLst>
          </a:prstGeom>
          <a:solidFill>
            <a:srgbClr val="CFD2D8"/>
          </a:solidFill>
          <a:ln/>
        </p:spPr>
      </p:sp>
      <p:sp>
        <p:nvSpPr>
          <p:cNvPr id="5" name="Shape 2"/>
          <p:cNvSpPr/>
          <p:nvPr/>
        </p:nvSpPr>
        <p:spPr>
          <a:xfrm>
            <a:off x="1072039" y="2619613"/>
            <a:ext cx="625673" cy="22860"/>
          </a:xfrm>
          <a:prstGeom prst="roundRect">
            <a:avLst>
              <a:gd name="adj" fmla="val 703852"/>
            </a:avLst>
          </a:prstGeom>
          <a:solidFill>
            <a:srgbClr val="CFD2D8"/>
          </a:solidFill>
          <a:ln/>
        </p:spPr>
      </p:sp>
      <p:sp>
        <p:nvSpPr>
          <p:cNvPr id="6" name="Shape 3"/>
          <p:cNvSpPr/>
          <p:nvPr/>
        </p:nvSpPr>
        <p:spPr>
          <a:xfrm>
            <a:off x="692706" y="2429947"/>
            <a:ext cx="402193" cy="402193"/>
          </a:xfrm>
          <a:prstGeom prst="roundRect">
            <a:avLst>
              <a:gd name="adj" fmla="val 40006"/>
            </a:avLst>
          </a:prstGeom>
          <a:solidFill>
            <a:srgbClr val="FBFCFE"/>
          </a:solidFill>
          <a:ln/>
          <a:effectLst>
            <a:outerShdw sx="100000" sy="100000" kx="0" ky="0" algn="bl" rotWithShape="0" blurRad="267970" dist="0" dir="0">
              <a:srgbClr val="142952">
                <a:alpha val="10000"/>
              </a:srgbClr>
            </a:outerShdw>
          </a:effectLst>
        </p:spPr>
      </p:sp>
      <p:sp>
        <p:nvSpPr>
          <p:cNvPr id="7" name="Text 4"/>
          <p:cNvSpPr/>
          <p:nvPr/>
        </p:nvSpPr>
        <p:spPr>
          <a:xfrm>
            <a:off x="835938" y="2496979"/>
            <a:ext cx="115610" cy="268129"/>
          </a:xfrm>
          <a:prstGeom prst="rect">
            <a:avLst/>
          </a:prstGeom>
          <a:noFill/>
          <a:ln/>
        </p:spPr>
        <p:txBody>
          <a:bodyPr wrap="none" lIns="0" tIns="0" rIns="0" bIns="0" rtlCol="0" anchor="t"/>
          <a:lstStyle/>
          <a:p>
            <a:pPr algn="ctr" indent="0" marL="0">
              <a:lnSpc>
                <a:spcPts val="2100"/>
              </a:lnSpc>
              <a:buNone/>
            </a:pPr>
            <a:r>
              <a:rPr lang="en-US" sz="2100" b="1" dirty="0">
                <a:solidFill>
                  <a:srgbClr val="15213F"/>
                </a:solidFill>
                <a:latin typeface="Inter Bold" pitchFamily="34" charset="0"/>
                <a:ea typeface="Inter Bold" pitchFamily="34" charset="-122"/>
                <a:cs typeface="Inter Bold" pitchFamily="34" charset="-120"/>
              </a:rPr>
              <a:t>1</a:t>
            </a:r>
            <a:endParaRPr lang="en-US" sz="2100" dirty="0"/>
          </a:p>
        </p:txBody>
      </p:sp>
      <p:sp>
        <p:nvSpPr>
          <p:cNvPr id="8" name="Text 5"/>
          <p:cNvSpPr/>
          <p:nvPr/>
        </p:nvSpPr>
        <p:spPr>
          <a:xfrm>
            <a:off x="1877020" y="2407563"/>
            <a:ext cx="6641306" cy="558641"/>
          </a:xfrm>
          <a:prstGeom prst="rect">
            <a:avLst/>
          </a:prstGeom>
          <a:noFill/>
          <a:ln/>
        </p:spPr>
        <p:txBody>
          <a:bodyPr wrap="square" lIns="0" tIns="0" rIns="0" bIns="0" rtlCol="0" anchor="t"/>
          <a:lstStyle/>
          <a:p>
            <a:pPr algn="l" indent="0" marL="0">
              <a:lnSpc>
                <a:spcPts val="2150"/>
              </a:lnSpc>
              <a:buNone/>
            </a:pPr>
            <a:r>
              <a:rPr lang="en-US" sz="1750" b="1" dirty="0">
                <a:solidFill>
                  <a:srgbClr val="15213F"/>
                </a:solidFill>
                <a:latin typeface="Inter Bold" pitchFamily="34" charset="0"/>
                <a:ea typeface="Inter Bold" pitchFamily="34" charset="-122"/>
                <a:cs typeface="Inter Bold" pitchFamily="34" charset="-120"/>
              </a:rPr>
              <a:t>Considering Faster R-CNN ResNet50 FPN for Enhanced Detection</a:t>
            </a:r>
            <a:endParaRPr lang="en-US" sz="1750" dirty="0"/>
          </a:p>
        </p:txBody>
      </p:sp>
      <p:sp>
        <p:nvSpPr>
          <p:cNvPr id="9" name="Text 6"/>
          <p:cNvSpPr/>
          <p:nvPr/>
        </p:nvSpPr>
        <p:spPr>
          <a:xfrm>
            <a:off x="1877020" y="3073360"/>
            <a:ext cx="6641306" cy="572214"/>
          </a:xfrm>
          <a:prstGeom prst="rect">
            <a:avLst/>
          </a:prstGeom>
          <a:noFill/>
          <a:ln/>
        </p:spPr>
        <p:txBody>
          <a:bodyPr wrap="square" lIns="0" tIns="0" rIns="0" bIns="0" rtlCol="0" anchor="t"/>
          <a:lstStyle/>
          <a:p>
            <a:pPr algn="l" indent="0" marL="0">
              <a:lnSpc>
                <a:spcPts val="2250"/>
              </a:lnSpc>
              <a:buNone/>
            </a:pPr>
            <a:r>
              <a:rPr lang="en-US" sz="1400" dirty="0">
                <a:solidFill>
                  <a:srgbClr val="15213F"/>
                </a:solidFill>
                <a:latin typeface="Inter" pitchFamily="34" charset="0"/>
                <a:ea typeface="Inter" pitchFamily="34" charset="-122"/>
                <a:cs typeface="Inter" pitchFamily="34" charset="-120"/>
              </a:rPr>
              <a:t>Evaluating Faster R-CNN's potential to meet the high-performance demands of real-time pothole detection in autonomous vehicles.</a:t>
            </a:r>
            <a:endParaRPr lang="en-US" sz="1400" dirty="0"/>
          </a:p>
        </p:txBody>
      </p:sp>
      <p:sp>
        <p:nvSpPr>
          <p:cNvPr id="10" name="Shape 7"/>
          <p:cNvSpPr/>
          <p:nvPr/>
        </p:nvSpPr>
        <p:spPr>
          <a:xfrm>
            <a:off x="1072039" y="4393763"/>
            <a:ext cx="625673" cy="22860"/>
          </a:xfrm>
          <a:prstGeom prst="roundRect">
            <a:avLst>
              <a:gd name="adj" fmla="val 703852"/>
            </a:avLst>
          </a:prstGeom>
          <a:solidFill>
            <a:srgbClr val="CFD2D8"/>
          </a:solidFill>
          <a:ln/>
        </p:spPr>
      </p:sp>
      <p:sp>
        <p:nvSpPr>
          <p:cNvPr id="11" name="Shape 8"/>
          <p:cNvSpPr/>
          <p:nvPr/>
        </p:nvSpPr>
        <p:spPr>
          <a:xfrm>
            <a:off x="692706" y="4204097"/>
            <a:ext cx="402193" cy="402193"/>
          </a:xfrm>
          <a:prstGeom prst="roundRect">
            <a:avLst>
              <a:gd name="adj" fmla="val 40006"/>
            </a:avLst>
          </a:prstGeom>
          <a:solidFill>
            <a:srgbClr val="FBFCFE"/>
          </a:solidFill>
          <a:ln/>
          <a:effectLst>
            <a:outerShdw sx="100000" sy="100000" kx="0" ky="0" algn="bl" rotWithShape="0" blurRad="267970" dist="0" dir="0">
              <a:srgbClr val="142952">
                <a:alpha val="10000"/>
              </a:srgbClr>
            </a:outerShdw>
          </a:effectLst>
        </p:spPr>
      </p:sp>
      <p:sp>
        <p:nvSpPr>
          <p:cNvPr id="12" name="Text 9"/>
          <p:cNvSpPr/>
          <p:nvPr/>
        </p:nvSpPr>
        <p:spPr>
          <a:xfrm>
            <a:off x="809268" y="4271129"/>
            <a:ext cx="168950" cy="268129"/>
          </a:xfrm>
          <a:prstGeom prst="rect">
            <a:avLst/>
          </a:prstGeom>
          <a:noFill/>
          <a:ln/>
        </p:spPr>
        <p:txBody>
          <a:bodyPr wrap="none" lIns="0" tIns="0" rIns="0" bIns="0" rtlCol="0" anchor="t"/>
          <a:lstStyle/>
          <a:p>
            <a:pPr algn="ctr" indent="0" marL="0">
              <a:lnSpc>
                <a:spcPts val="2100"/>
              </a:lnSpc>
              <a:buNone/>
            </a:pPr>
            <a:r>
              <a:rPr lang="en-US" sz="2100" b="1" dirty="0">
                <a:solidFill>
                  <a:srgbClr val="15213F"/>
                </a:solidFill>
                <a:latin typeface="Inter Bold" pitchFamily="34" charset="0"/>
                <a:ea typeface="Inter Bold" pitchFamily="34" charset="-122"/>
                <a:cs typeface="Inter Bold" pitchFamily="34" charset="-120"/>
              </a:rPr>
              <a:t>2</a:t>
            </a:r>
            <a:endParaRPr lang="en-US" sz="2100" dirty="0"/>
          </a:p>
        </p:txBody>
      </p:sp>
      <p:sp>
        <p:nvSpPr>
          <p:cNvPr id="13" name="Text 10"/>
          <p:cNvSpPr/>
          <p:nvPr/>
        </p:nvSpPr>
        <p:spPr>
          <a:xfrm>
            <a:off x="1877020" y="4181713"/>
            <a:ext cx="4228624" cy="279321"/>
          </a:xfrm>
          <a:prstGeom prst="rect">
            <a:avLst/>
          </a:prstGeom>
          <a:noFill/>
          <a:ln/>
        </p:spPr>
        <p:txBody>
          <a:bodyPr wrap="none" lIns="0" tIns="0" rIns="0" bIns="0" rtlCol="0" anchor="t"/>
          <a:lstStyle/>
          <a:p>
            <a:pPr algn="l" indent="0" marL="0">
              <a:lnSpc>
                <a:spcPts val="2150"/>
              </a:lnSpc>
              <a:buNone/>
            </a:pPr>
            <a:r>
              <a:rPr lang="en-US" sz="1750" b="1" dirty="0">
                <a:solidFill>
                  <a:srgbClr val="15213F"/>
                </a:solidFill>
                <a:latin typeface="Inter Bold" pitchFamily="34" charset="0"/>
                <a:ea typeface="Inter Bold" pitchFamily="34" charset="-122"/>
                <a:cs typeface="Inter Bold" pitchFamily="34" charset="-120"/>
              </a:rPr>
              <a:t>Research on Sliding Window Approach</a:t>
            </a:r>
            <a:endParaRPr lang="en-US" sz="1750" dirty="0"/>
          </a:p>
        </p:txBody>
      </p:sp>
      <p:sp>
        <p:nvSpPr>
          <p:cNvPr id="14" name="Text 11"/>
          <p:cNvSpPr/>
          <p:nvPr/>
        </p:nvSpPr>
        <p:spPr>
          <a:xfrm>
            <a:off x="1877020" y="4568190"/>
            <a:ext cx="6641306" cy="858322"/>
          </a:xfrm>
          <a:prstGeom prst="rect">
            <a:avLst/>
          </a:prstGeom>
          <a:noFill/>
          <a:ln/>
        </p:spPr>
        <p:txBody>
          <a:bodyPr wrap="square" lIns="0" tIns="0" rIns="0" bIns="0" rtlCol="0" anchor="t"/>
          <a:lstStyle/>
          <a:p>
            <a:pPr algn="l" indent="0" marL="0">
              <a:lnSpc>
                <a:spcPts val="2250"/>
              </a:lnSpc>
              <a:buNone/>
            </a:pPr>
            <a:r>
              <a:rPr lang="en-US" sz="1400" dirty="0">
                <a:solidFill>
                  <a:srgbClr val="15213F"/>
                </a:solidFill>
                <a:latin typeface="Inter" pitchFamily="34" charset="0"/>
                <a:ea typeface="Inter" pitchFamily="34" charset="-122"/>
                <a:cs typeface="Inter" pitchFamily="34" charset="-120"/>
              </a:rPr>
              <a:t> Exploring the sliding window technique to process large images in manageable patches, improving training efficiency and focusing on localized features more effectively.</a:t>
            </a:r>
            <a:endParaRPr lang="en-US" sz="1400" dirty="0"/>
          </a:p>
        </p:txBody>
      </p:sp>
      <p:sp>
        <p:nvSpPr>
          <p:cNvPr id="15" name="Shape 12"/>
          <p:cNvSpPr/>
          <p:nvPr/>
        </p:nvSpPr>
        <p:spPr>
          <a:xfrm>
            <a:off x="1072039" y="6174700"/>
            <a:ext cx="625673" cy="22860"/>
          </a:xfrm>
          <a:prstGeom prst="roundRect">
            <a:avLst>
              <a:gd name="adj" fmla="val 703852"/>
            </a:avLst>
          </a:prstGeom>
          <a:solidFill>
            <a:srgbClr val="CFD2D8"/>
          </a:solidFill>
          <a:ln/>
        </p:spPr>
      </p:sp>
      <p:sp>
        <p:nvSpPr>
          <p:cNvPr id="16" name="Shape 13"/>
          <p:cNvSpPr/>
          <p:nvPr/>
        </p:nvSpPr>
        <p:spPr>
          <a:xfrm>
            <a:off x="692706" y="5985034"/>
            <a:ext cx="402193" cy="402193"/>
          </a:xfrm>
          <a:prstGeom prst="roundRect">
            <a:avLst>
              <a:gd name="adj" fmla="val 40006"/>
            </a:avLst>
          </a:prstGeom>
          <a:solidFill>
            <a:srgbClr val="FBFCFE"/>
          </a:solidFill>
          <a:ln/>
          <a:effectLst>
            <a:outerShdw sx="100000" sy="100000" kx="0" ky="0" algn="bl" rotWithShape="0" blurRad="267970" dist="0" dir="0">
              <a:srgbClr val="142952">
                <a:alpha val="10000"/>
              </a:srgbClr>
            </a:outerShdw>
          </a:effectLst>
        </p:spPr>
      </p:sp>
      <p:sp>
        <p:nvSpPr>
          <p:cNvPr id="17" name="Text 14"/>
          <p:cNvSpPr/>
          <p:nvPr/>
        </p:nvSpPr>
        <p:spPr>
          <a:xfrm>
            <a:off x="807244" y="6052066"/>
            <a:ext cx="173117" cy="268129"/>
          </a:xfrm>
          <a:prstGeom prst="rect">
            <a:avLst/>
          </a:prstGeom>
          <a:noFill/>
          <a:ln/>
        </p:spPr>
        <p:txBody>
          <a:bodyPr wrap="none" lIns="0" tIns="0" rIns="0" bIns="0" rtlCol="0" anchor="t"/>
          <a:lstStyle/>
          <a:p>
            <a:pPr algn="ctr" indent="0" marL="0">
              <a:lnSpc>
                <a:spcPts val="2100"/>
              </a:lnSpc>
              <a:buNone/>
            </a:pPr>
            <a:r>
              <a:rPr lang="en-US" sz="2100" b="1" dirty="0">
                <a:solidFill>
                  <a:srgbClr val="15213F"/>
                </a:solidFill>
                <a:latin typeface="Inter Bold" pitchFamily="34" charset="0"/>
                <a:ea typeface="Inter Bold" pitchFamily="34" charset="-122"/>
                <a:cs typeface="Inter Bold" pitchFamily="34" charset="-120"/>
              </a:rPr>
              <a:t>3</a:t>
            </a:r>
            <a:endParaRPr lang="en-US" sz="2100" dirty="0"/>
          </a:p>
        </p:txBody>
      </p:sp>
      <p:sp>
        <p:nvSpPr>
          <p:cNvPr id="18" name="Text 15"/>
          <p:cNvSpPr/>
          <p:nvPr/>
        </p:nvSpPr>
        <p:spPr>
          <a:xfrm>
            <a:off x="1877020" y="5962650"/>
            <a:ext cx="5110282" cy="279321"/>
          </a:xfrm>
          <a:prstGeom prst="rect">
            <a:avLst/>
          </a:prstGeom>
          <a:noFill/>
          <a:ln/>
        </p:spPr>
        <p:txBody>
          <a:bodyPr wrap="none" lIns="0" tIns="0" rIns="0" bIns="0" rtlCol="0" anchor="t"/>
          <a:lstStyle/>
          <a:p>
            <a:pPr algn="l" indent="0" marL="0">
              <a:lnSpc>
                <a:spcPts val="2150"/>
              </a:lnSpc>
              <a:buNone/>
            </a:pPr>
            <a:r>
              <a:rPr lang="en-US" sz="1750" b="1" dirty="0">
                <a:solidFill>
                  <a:srgbClr val="15213F"/>
                </a:solidFill>
                <a:latin typeface="Inter Bold" pitchFamily="34" charset="0"/>
                <a:ea typeface="Inter Bold" pitchFamily="34" charset="-122"/>
                <a:cs typeface="Inter Bold" pitchFamily="34" charset="-120"/>
              </a:rPr>
              <a:t>Future Directions and Potential Implementation</a:t>
            </a:r>
            <a:endParaRPr lang="en-US" sz="1750" dirty="0"/>
          </a:p>
        </p:txBody>
      </p:sp>
      <p:sp>
        <p:nvSpPr>
          <p:cNvPr id="19" name="Text 16"/>
          <p:cNvSpPr/>
          <p:nvPr/>
        </p:nvSpPr>
        <p:spPr>
          <a:xfrm>
            <a:off x="1877020" y="6349127"/>
            <a:ext cx="6641306" cy="858322"/>
          </a:xfrm>
          <a:prstGeom prst="rect">
            <a:avLst/>
          </a:prstGeom>
          <a:noFill/>
          <a:ln/>
        </p:spPr>
        <p:txBody>
          <a:bodyPr wrap="square" lIns="0" tIns="0" rIns="0" bIns="0" rtlCol="0" anchor="t"/>
          <a:lstStyle/>
          <a:p>
            <a:pPr algn="l" indent="0" marL="0">
              <a:lnSpc>
                <a:spcPts val="2250"/>
              </a:lnSpc>
              <a:buNone/>
            </a:pPr>
            <a:r>
              <a:rPr lang="en-US" sz="1400" dirty="0">
                <a:solidFill>
                  <a:srgbClr val="15213F"/>
                </a:solidFill>
                <a:latin typeface="Inter" pitchFamily="34" charset="0"/>
                <a:ea typeface="Inter" pitchFamily="34" charset="-122"/>
                <a:cs typeface="Inter" pitchFamily="34" charset="-120"/>
              </a:rPr>
              <a:t>Plan to conduct pilot tests with Faster R-CNN, assessing its real-world efficacy in detecting and localizing potholes. This includes simulation tests in dynamic driving simulations to mimic real-world conditions.</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2024-11-30T09:10:26Z</dcterms:created>
  <dcterms:modified xsi:type="dcterms:W3CDTF">2024-11-30T09:10:26Z</dcterms:modified>
</cp:coreProperties>
</file>